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3.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40" roundtripDataSignature="AMtx7mgyzvSHhKigstTtZXH2wy4wjRcYlg=="/>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3" name="Sarah Montgomery"/>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35212B7-A188-4361-BF37-D41903DE7033}">
  <a:tblStyle styleId="{035212B7-A188-4361-BF37-D41903DE7033}"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customschemas.google.com/relationships/presentationmetadata" Target="meta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slide" Target="slides/slide31.xml"/><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slide" Target="slides/slide33.xml"/><Relationship Id="rId16" Type="http://schemas.openxmlformats.org/officeDocument/2006/relationships/slide" Target="slides/slide10.xml"/><Relationship Id="rId38" Type="http://schemas.openxmlformats.org/officeDocument/2006/relationships/slide" Target="slides/slide32.xml"/><Relationship Id="rId19" Type="http://schemas.openxmlformats.org/officeDocument/2006/relationships/slide" Target="slides/slide13.xml"/><Relationship Id="rId18" Type="http://schemas.openxmlformats.org/officeDocument/2006/relationships/slide" Target="slides/slide1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03-05T23:32:10.139">
    <p:pos x="1527" y="313"/>
    <p:text>Add image from designed translation</p:text>
    <p:extLst>
      <p:ext uri="{C676402C-5697-4E1C-873F-D02D1690AC5C}">
        <p15:threadingInfo timeZoneBias="0"/>
      </p:ext>
      <p:ext uri="http://customooxmlschemas.google.com/">
        <go:slidesCustomData xmlns:go="http://customooxmlschemas.google.com/" commentPostId="AAAAWevN6Ic"/>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2-03-05T23:32:13.484">
    <p:pos x="207" y="689"/>
    <p:text>Add image from designed translation</p:text>
    <p:extLst>
      <p:ext uri="{C676402C-5697-4E1C-873F-D02D1690AC5C}">
        <p15:threadingInfo timeZoneBias="0"/>
      </p:ext>
      <p:ext uri="http://customooxmlschemas.google.com/">
        <go:slidesCustomData xmlns:go="http://customooxmlschemas.google.com/" commentPostId="AAAAWevN6Ig"/>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2-03-05T23:32:21.316">
    <p:pos x="1468" y="353"/>
    <p:text>Add image from designed translation</p:text>
    <p:extLst>
      <p:ext uri="{C676402C-5697-4E1C-873F-D02D1690AC5C}">
        <p15:threadingInfo timeZoneBias="0"/>
      </p:ext>
      <p:ext uri="http://customooxmlschemas.google.com/">
        <go:slidesCustomData xmlns:go="http://customooxmlschemas.google.com/" commentPostId="AAAAWevN6Ik"/>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87" y="685800"/>
            <a:ext cx="6096299"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1pPr>
            <a:lvl2pPr indent="-304800" lvl="1" marL="9144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2pPr>
            <a:lvl3pPr indent="-304800" lvl="2" marL="13716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3pPr>
            <a:lvl4pPr indent="-304800" lvl="3" marL="18288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4pPr>
            <a:lvl5pPr indent="-304800" lvl="4" marL="22860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5pPr>
            <a:lvl6pPr indent="-304800" lvl="5" marL="27432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6pPr>
            <a:lvl7pPr indent="-304800" lvl="6" marL="32004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7pPr>
            <a:lvl8pPr indent="-304800" lvl="7" marL="36576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8pPr>
            <a:lvl9pPr indent="-304800" lvl="8" marL="4114800" marR="0" rtl="0" algn="l">
              <a:spcBef>
                <a:spcPts val="0"/>
              </a:spcBef>
              <a:spcAft>
                <a:spcPts val="0"/>
              </a:spcAft>
              <a:buClr>
                <a:schemeClr val="dk1"/>
              </a:buClr>
              <a:buSzPts val="1200"/>
              <a:buFont typeface="Arial"/>
              <a:buChar char="■"/>
              <a:defRPr b="0" i="0" sz="12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SzPts val="12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6" name="Google Shape;166;p1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5" name="Google Shape;175;p1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450"/>
              <a:buFont typeface="Arial"/>
              <a:buNone/>
            </a:pPr>
            <a:r>
              <a:t/>
            </a:r>
            <a:endParaRPr b="0" i="0" sz="1800" u="none" cap="none" strike="noStrik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2" name="Google Shape;182;p1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9" name="Google Shape;209;p1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6" name="Google Shape;216;p1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24" name="Google Shape;224;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31" name="Google Shape;231;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38" name="Google Shape;238;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47" name="Google Shape;247;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55" name="Google Shape;255;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1" name="Google Shape;91;p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273" name="Google Shape;273;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2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7" name="Google Shape;287;p2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4" name="Google Shape;294;p2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2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9" name="Google Shape;309;p2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2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17" name="Google Shape;317;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2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29" name="Google Shape;329;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p2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36" name="Google Shape;336;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2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43" name="Google Shape;343;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8" name="Google Shape;98;p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3" name="Google Shape;353;p30: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p31: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60" name="Google Shape;360;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p32: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
        <p:nvSpPr>
          <p:cNvPr id="367" name="Google Shape;367;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4" name="Google Shape;374;p33: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4: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4" name="Google Shape;114;p5: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p6: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0" name="Google Shape;130;p7: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300"/>
              <a:buFont typeface="Arial"/>
              <a:buNone/>
            </a:pPr>
            <a:r>
              <a:t/>
            </a:r>
            <a:endParaRPr b="0" i="0" sz="12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0" name="Google Shape;140;p8: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9:notes"/>
          <p:cNvSpPr txBox="1"/>
          <p:nvPr>
            <p:ph idx="1" type="body"/>
          </p:nvPr>
        </p:nvSpPr>
        <p:spPr>
          <a:xfrm>
            <a:off x="685800" y="4343400"/>
            <a:ext cx="5486399" cy="41148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SzPts val="275"/>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 type="blank">
  <p:cSld name="BLANK">
    <p:spTree>
      <p:nvGrpSpPr>
        <p:cNvPr id="11" name="Shape 11"/>
        <p:cNvGrpSpPr/>
        <p:nvPr/>
      </p:nvGrpSpPr>
      <p:grpSpPr>
        <a:xfrm>
          <a:off x="0" y="0"/>
          <a:ext cx="0" cy="0"/>
          <a:chOff x="0" y="0"/>
          <a:chExt cx="0" cy="0"/>
        </a:xfrm>
      </p:grpSpPr>
      <p:sp>
        <p:nvSpPr>
          <p:cNvPr id="12" name="Google Shape;12;p3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3" name="Google Shape;13;p3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4" name="Google Shape;14;p3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avec légende" type="picTx">
  <p:cSld name="PICTURE_WITH_CAPTION_TEXT">
    <p:spTree>
      <p:nvGrpSpPr>
        <p:cNvPr id="65" name="Shape 65"/>
        <p:cNvGrpSpPr/>
        <p:nvPr/>
      </p:nvGrpSpPr>
      <p:grpSpPr>
        <a:xfrm>
          <a:off x="0" y="0"/>
          <a:ext cx="0" cy="0"/>
          <a:chOff x="0" y="0"/>
          <a:chExt cx="0" cy="0"/>
        </a:xfrm>
      </p:grpSpPr>
      <p:sp>
        <p:nvSpPr>
          <p:cNvPr id="66" name="Google Shape;66;p44"/>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44"/>
          <p:cNvSpPr/>
          <p:nvPr>
            <p:ph idx="2" type="pic"/>
          </p:nvPr>
        </p:nvSpPr>
        <p:spPr>
          <a:xfrm>
            <a:off x="3887391" y="740569"/>
            <a:ext cx="4629150" cy="3655219"/>
          </a:xfrm>
          <a:prstGeom prst="rect">
            <a:avLst/>
          </a:prstGeom>
          <a:noFill/>
          <a:ln>
            <a:noFill/>
          </a:ln>
        </p:spPr>
      </p:sp>
      <p:sp>
        <p:nvSpPr>
          <p:cNvPr id="68" name="Google Shape;68;p44"/>
          <p:cNvSpPr txBox="1"/>
          <p:nvPr>
            <p:ph idx="1"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9" name="Google Shape;69;p4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0" name="Google Shape;70;p4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1" name="Google Shape;71;p4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texte vertical" type="vertTx">
  <p:cSld name="VERTICAL_TEXT">
    <p:spTree>
      <p:nvGrpSpPr>
        <p:cNvPr id="72" name="Shape 72"/>
        <p:cNvGrpSpPr/>
        <p:nvPr/>
      </p:nvGrpSpPr>
      <p:grpSpPr>
        <a:xfrm>
          <a:off x="0" y="0"/>
          <a:ext cx="0" cy="0"/>
          <a:chOff x="0" y="0"/>
          <a:chExt cx="0" cy="0"/>
        </a:xfrm>
      </p:grpSpPr>
      <p:sp>
        <p:nvSpPr>
          <p:cNvPr id="73" name="Google Shape;73;p45"/>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5"/>
          <p:cNvSpPr txBox="1"/>
          <p:nvPr>
            <p:ph idx="1" type="body"/>
          </p:nvPr>
        </p:nvSpPr>
        <p:spPr>
          <a:xfrm rot="5400000">
            <a:off x="2940248" y="-942379"/>
            <a:ext cx="3263504" cy="78867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5" name="Google Shape;75;p45"/>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6" name="Google Shape;76;p45"/>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7" name="Google Shape;77;p45"/>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texte verticaux" type="vertTitleAndTx">
  <p:cSld name="VERTICAL_TITLE_AND_VERTICAL_TEXT">
    <p:spTree>
      <p:nvGrpSpPr>
        <p:cNvPr id="78" name="Shape 78"/>
        <p:cNvGrpSpPr/>
        <p:nvPr/>
      </p:nvGrpSpPr>
      <p:grpSpPr>
        <a:xfrm>
          <a:off x="0" y="0"/>
          <a:ext cx="0" cy="0"/>
          <a:chOff x="0" y="0"/>
          <a:chExt cx="0" cy="0"/>
        </a:xfrm>
      </p:grpSpPr>
      <p:sp>
        <p:nvSpPr>
          <p:cNvPr id="79" name="Google Shape;79;p46"/>
          <p:cNvSpPr txBox="1"/>
          <p:nvPr>
            <p:ph type="title"/>
          </p:nvPr>
        </p:nvSpPr>
        <p:spPr>
          <a:xfrm rot="5400000">
            <a:off x="5350073" y="1467446"/>
            <a:ext cx="4358879" cy="1971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6"/>
          <p:cNvSpPr txBox="1"/>
          <p:nvPr>
            <p:ph idx="1" type="body"/>
          </p:nvPr>
        </p:nvSpPr>
        <p:spPr>
          <a:xfrm rot="5400000">
            <a:off x="1349573" y="-447079"/>
            <a:ext cx="4358879" cy="58007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81" name="Google Shape;81;p4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82" name="Google Shape;82;p4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83" name="Google Shape;83;p4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de la diapositive" type="title">
  <p:cSld name="TITLE">
    <p:spTree>
      <p:nvGrpSpPr>
        <p:cNvPr id="15" name="Shape 15"/>
        <p:cNvGrpSpPr/>
        <p:nvPr/>
      </p:nvGrpSpPr>
      <p:grpSpPr>
        <a:xfrm>
          <a:off x="0" y="0"/>
          <a:ext cx="0" cy="0"/>
          <a:chOff x="0" y="0"/>
          <a:chExt cx="0" cy="0"/>
        </a:xfrm>
      </p:grpSpPr>
      <p:sp>
        <p:nvSpPr>
          <p:cNvPr id="16" name="Google Shape;16;p36"/>
          <p:cNvSpPr txBox="1"/>
          <p:nvPr>
            <p:ph type="ctrTitle"/>
          </p:nvPr>
        </p:nvSpPr>
        <p:spPr>
          <a:xfrm>
            <a:off x="1143000" y="841772"/>
            <a:ext cx="6858000" cy="17907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6"/>
          <p:cNvSpPr txBox="1"/>
          <p:nvPr>
            <p:ph idx="1" type="subTitle"/>
          </p:nvPr>
        </p:nvSpPr>
        <p:spPr>
          <a:xfrm>
            <a:off x="1143000" y="2701528"/>
            <a:ext cx="6858000" cy="124182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8" name="Google Shape;18;p36"/>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9" name="Google Shape;19;p36"/>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 name="Google Shape;20;p36"/>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rps du texte" type="tx">
  <p:cSld name="TITLE_AND_BODY">
    <p:spTree>
      <p:nvGrpSpPr>
        <p:cNvPr id="21" name="Shape 21"/>
        <p:cNvGrpSpPr/>
        <p:nvPr/>
      </p:nvGrpSpPr>
      <p:grpSpPr>
        <a:xfrm>
          <a:off x="0" y="0"/>
          <a:ext cx="0" cy="0"/>
          <a:chOff x="0" y="0"/>
          <a:chExt cx="0" cy="0"/>
        </a:xfrm>
      </p:grpSpPr>
      <p:sp>
        <p:nvSpPr>
          <p:cNvPr id="22" name="Google Shape;22;p37"/>
          <p:cNvSpPr txBox="1"/>
          <p:nvPr>
            <p:ph type="title"/>
          </p:nvPr>
        </p:nvSpPr>
        <p:spPr>
          <a:xfrm>
            <a:off x="457200" y="205977"/>
            <a:ext cx="8229600" cy="1141497"/>
          </a:xfrm>
          <a:prstGeom prst="rect">
            <a:avLst/>
          </a:prstGeom>
          <a:noFill/>
          <a:ln>
            <a:noFill/>
          </a:ln>
        </p:spPr>
        <p:txBody>
          <a:bodyPr anchorCtr="0" anchor="b" bIns="91425" lIns="91425" spcFirstLastPara="1" rIns="91425" wrap="square" tIns="91425">
            <a:normAutofit/>
          </a:bodyPr>
          <a:lstStyle>
            <a:lvl1pPr lvl="0" marR="0" algn="l">
              <a:lnSpc>
                <a:spcPct val="100000"/>
              </a:lnSpc>
              <a:spcBef>
                <a:spcPts val="0"/>
              </a:spcBef>
              <a:spcAft>
                <a:spcPts val="0"/>
              </a:spcAft>
              <a:buClr>
                <a:schemeClr val="lt1"/>
              </a:buClr>
              <a:buSzPts val="1400"/>
              <a:buFont typeface="Arial"/>
              <a:buNone/>
              <a:defRPr b="0" i="0" sz="1400" u="none" cap="none" strike="noStrike">
                <a:solidFill>
                  <a:srgbClr val="000000"/>
                </a:solidFill>
                <a:latin typeface="Arial"/>
                <a:ea typeface="Arial"/>
                <a:cs typeface="Arial"/>
                <a:sym typeface="Arial"/>
              </a:defRPr>
            </a:lvl1pPr>
            <a:lvl2pPr lvl="1" marR="0" algn="l">
              <a:lnSpc>
                <a:spcPct val="100000"/>
              </a:lnSpc>
              <a:spcBef>
                <a:spcPts val="0"/>
              </a:spcBef>
              <a:spcAft>
                <a:spcPts val="0"/>
              </a:spcAft>
              <a:buClr>
                <a:schemeClr val="lt1"/>
              </a:buClr>
              <a:buSzPts val="1800"/>
              <a:buFont typeface="Arial"/>
              <a:buNone/>
              <a:defRPr b="0" i="0" sz="1800" u="none" cap="none" strike="noStrike"/>
            </a:lvl2pPr>
            <a:lvl3pPr lvl="2" marR="0" algn="l">
              <a:spcBef>
                <a:spcPts val="0"/>
              </a:spcBef>
              <a:spcAft>
                <a:spcPts val="0"/>
              </a:spcAft>
              <a:buClr>
                <a:schemeClr val="lt1"/>
              </a:buClr>
              <a:buSzPts val="1800"/>
              <a:buFont typeface="Arial"/>
              <a:buNone/>
              <a:defRPr b="0" i="0" sz="1800" u="none" cap="none" strike="noStrike"/>
            </a:lvl3pPr>
            <a:lvl4pPr lvl="3" marR="0" algn="l">
              <a:spcBef>
                <a:spcPts val="0"/>
              </a:spcBef>
              <a:spcAft>
                <a:spcPts val="0"/>
              </a:spcAft>
              <a:buClr>
                <a:schemeClr val="lt1"/>
              </a:buClr>
              <a:buSzPts val="1800"/>
              <a:buFont typeface="Arial"/>
              <a:buNone/>
              <a:defRPr b="0" i="0" sz="1800" u="none" cap="none" strike="noStrike"/>
            </a:lvl4pPr>
            <a:lvl5pPr lvl="4" marR="0" algn="l">
              <a:spcBef>
                <a:spcPts val="0"/>
              </a:spcBef>
              <a:spcAft>
                <a:spcPts val="0"/>
              </a:spcAft>
              <a:buClr>
                <a:schemeClr val="lt1"/>
              </a:buClr>
              <a:buSzPts val="1800"/>
              <a:buFont typeface="Arial"/>
              <a:buNone/>
              <a:defRPr b="0" i="0" sz="1800" u="none" cap="none" strike="noStrike"/>
            </a:lvl5pPr>
            <a:lvl6pPr lvl="5" marR="0" algn="l">
              <a:spcBef>
                <a:spcPts val="0"/>
              </a:spcBef>
              <a:spcAft>
                <a:spcPts val="0"/>
              </a:spcAft>
              <a:buClr>
                <a:schemeClr val="lt1"/>
              </a:buClr>
              <a:buSzPts val="1800"/>
              <a:buFont typeface="Arial"/>
              <a:buNone/>
              <a:defRPr b="0" i="0" sz="1800" u="none" cap="none" strike="noStrike"/>
            </a:lvl6pPr>
            <a:lvl7pPr lvl="6" marR="0" algn="l">
              <a:spcBef>
                <a:spcPts val="0"/>
              </a:spcBef>
              <a:spcAft>
                <a:spcPts val="0"/>
              </a:spcAft>
              <a:buClr>
                <a:schemeClr val="lt1"/>
              </a:buClr>
              <a:buSzPts val="1800"/>
              <a:buFont typeface="Arial"/>
              <a:buNone/>
              <a:defRPr b="0" i="0" sz="1800" u="none" cap="none" strike="noStrike"/>
            </a:lvl7pPr>
            <a:lvl8pPr lvl="7" marR="0" algn="l">
              <a:spcBef>
                <a:spcPts val="0"/>
              </a:spcBef>
              <a:spcAft>
                <a:spcPts val="0"/>
              </a:spcAft>
              <a:buClr>
                <a:schemeClr val="lt1"/>
              </a:buClr>
              <a:buSzPts val="1800"/>
              <a:buFont typeface="Arial"/>
              <a:buNone/>
              <a:defRPr b="0" i="0" sz="1800" u="none" cap="none" strike="noStrike"/>
            </a:lvl8pPr>
            <a:lvl9pPr lvl="8" marR="0" algn="l">
              <a:spcBef>
                <a:spcPts val="0"/>
              </a:spcBef>
              <a:spcAft>
                <a:spcPts val="0"/>
              </a:spcAft>
              <a:buClr>
                <a:schemeClr val="lt1"/>
              </a:buClr>
              <a:buSzPts val="1800"/>
              <a:buFont typeface="Arial"/>
              <a:buNone/>
              <a:defRPr b="0" i="0" sz="1800" u="none" cap="none" strike="noStrike"/>
            </a:lvl9pPr>
          </a:lstStyle>
          <a:p/>
        </p:txBody>
      </p:sp>
      <p:sp>
        <p:nvSpPr>
          <p:cNvPr id="23" name="Google Shape;23;p37"/>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rmAutofit/>
          </a:bodyPr>
          <a:lstStyle>
            <a:lvl1pPr indent="-228600" lvl="0" marL="4572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algn="l">
              <a:lnSpc>
                <a:spcPct val="100000"/>
              </a:lnSpc>
              <a:spcBef>
                <a:spcPts val="0"/>
              </a:spcBef>
              <a:spcAft>
                <a:spcPts val="0"/>
              </a:spcAft>
              <a:buClr>
                <a:schemeClr val="dk2"/>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4" name="Google Shape;24;p37"/>
          <p:cNvSpPr txBox="1"/>
          <p:nvPr>
            <p:ph idx="12" type="sldNum"/>
          </p:nvPr>
        </p:nvSpPr>
        <p:spPr>
          <a:xfrm>
            <a:off x="8556789" y="4749850"/>
            <a:ext cx="548699"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type="obj">
  <p:cSld name="OBJECT">
    <p:spTree>
      <p:nvGrpSpPr>
        <p:cNvPr id="25" name="Shape 25"/>
        <p:cNvGrpSpPr/>
        <p:nvPr/>
      </p:nvGrpSpPr>
      <p:grpSpPr>
        <a:xfrm>
          <a:off x="0" y="0"/>
          <a:ext cx="0" cy="0"/>
          <a:chOff x="0" y="0"/>
          <a:chExt cx="0" cy="0"/>
        </a:xfrm>
      </p:grpSpPr>
      <p:sp>
        <p:nvSpPr>
          <p:cNvPr id="26" name="Google Shape;26;p38"/>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38"/>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8" name="Google Shape;28;p38"/>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9" name="Google Shape;29;p38"/>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0" name="Google Shape;30;p38"/>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tête de section" type="secHead">
  <p:cSld name="SECTION_HEADER">
    <p:spTree>
      <p:nvGrpSpPr>
        <p:cNvPr id="31" name="Shape 31"/>
        <p:cNvGrpSpPr/>
        <p:nvPr/>
      </p:nvGrpSpPr>
      <p:grpSpPr>
        <a:xfrm>
          <a:off x="0" y="0"/>
          <a:ext cx="0" cy="0"/>
          <a:chOff x="0" y="0"/>
          <a:chExt cx="0" cy="0"/>
        </a:xfrm>
      </p:grpSpPr>
      <p:sp>
        <p:nvSpPr>
          <p:cNvPr id="32" name="Google Shape;32;p39"/>
          <p:cNvSpPr txBox="1"/>
          <p:nvPr>
            <p:ph type="title"/>
          </p:nvPr>
        </p:nvSpPr>
        <p:spPr>
          <a:xfrm>
            <a:off x="623888" y="1282304"/>
            <a:ext cx="7886700" cy="213955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39"/>
          <p:cNvSpPr txBox="1"/>
          <p:nvPr>
            <p:ph idx="1" type="body"/>
          </p:nvPr>
        </p:nvSpPr>
        <p:spPr>
          <a:xfrm>
            <a:off x="623888" y="3442098"/>
            <a:ext cx="7886700" cy="112514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rgbClr val="888888"/>
              </a:buClr>
              <a:buSzPts val="1800"/>
              <a:buNone/>
              <a:defRPr sz="1800">
                <a:solidFill>
                  <a:srgbClr val="888888"/>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4" name="Google Shape;34;p39"/>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5" name="Google Shape;35;p39"/>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6" name="Google Shape;36;p39"/>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ux contenus" type="twoObj">
  <p:cSld name="TWO_OBJECTS">
    <p:spTree>
      <p:nvGrpSpPr>
        <p:cNvPr id="37" name="Shape 37"/>
        <p:cNvGrpSpPr/>
        <p:nvPr/>
      </p:nvGrpSpPr>
      <p:grpSpPr>
        <a:xfrm>
          <a:off x="0" y="0"/>
          <a:ext cx="0" cy="0"/>
          <a:chOff x="0" y="0"/>
          <a:chExt cx="0" cy="0"/>
        </a:xfrm>
      </p:grpSpPr>
      <p:sp>
        <p:nvSpPr>
          <p:cNvPr id="38" name="Google Shape;38;p40"/>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40"/>
          <p:cNvSpPr txBox="1"/>
          <p:nvPr>
            <p:ph idx="1" type="body"/>
          </p:nvPr>
        </p:nvSpPr>
        <p:spPr>
          <a:xfrm>
            <a:off x="6286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0" name="Google Shape;40;p40"/>
          <p:cNvSpPr txBox="1"/>
          <p:nvPr>
            <p:ph idx="2" type="body"/>
          </p:nvPr>
        </p:nvSpPr>
        <p:spPr>
          <a:xfrm>
            <a:off x="4629150" y="1369219"/>
            <a:ext cx="3886200" cy="32635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1" name="Google Shape;41;p40"/>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42" name="Google Shape;42;p40"/>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43" name="Google Shape;43;p40"/>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ison" type="twoTxTwoObj">
  <p:cSld name="TWO_OBJECTS_WITH_TEXT">
    <p:spTree>
      <p:nvGrpSpPr>
        <p:cNvPr id="44" name="Shape 44"/>
        <p:cNvGrpSpPr/>
        <p:nvPr/>
      </p:nvGrpSpPr>
      <p:grpSpPr>
        <a:xfrm>
          <a:off x="0" y="0"/>
          <a:ext cx="0" cy="0"/>
          <a:chOff x="0" y="0"/>
          <a:chExt cx="0" cy="0"/>
        </a:xfrm>
      </p:grpSpPr>
      <p:sp>
        <p:nvSpPr>
          <p:cNvPr id="45" name="Google Shape;45;p41"/>
          <p:cNvSpPr txBox="1"/>
          <p:nvPr>
            <p:ph type="title"/>
          </p:nvPr>
        </p:nvSpPr>
        <p:spPr>
          <a:xfrm>
            <a:off x="629841"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6" name="Google Shape;46;p41"/>
          <p:cNvSpPr txBox="1"/>
          <p:nvPr>
            <p:ph idx="1" type="body"/>
          </p:nvPr>
        </p:nvSpPr>
        <p:spPr>
          <a:xfrm>
            <a:off x="629842" y="1260872"/>
            <a:ext cx="3868340"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7" name="Google Shape;47;p41"/>
          <p:cNvSpPr txBox="1"/>
          <p:nvPr>
            <p:ph idx="2" type="body"/>
          </p:nvPr>
        </p:nvSpPr>
        <p:spPr>
          <a:xfrm>
            <a:off x="629842" y="1878806"/>
            <a:ext cx="3868340"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8" name="Google Shape;48;p41"/>
          <p:cNvSpPr txBox="1"/>
          <p:nvPr>
            <p:ph idx="3" type="body"/>
          </p:nvPr>
        </p:nvSpPr>
        <p:spPr>
          <a:xfrm>
            <a:off x="4629150" y="1260872"/>
            <a:ext cx="3887391" cy="61793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9" name="Google Shape;49;p41"/>
          <p:cNvSpPr txBox="1"/>
          <p:nvPr>
            <p:ph idx="4" type="body"/>
          </p:nvPr>
        </p:nvSpPr>
        <p:spPr>
          <a:xfrm>
            <a:off x="4629150" y="1878806"/>
            <a:ext cx="3887391" cy="276344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50" name="Google Shape;50;p41"/>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1" name="Google Shape;51;p41"/>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2" name="Google Shape;52;p41"/>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seulement" type="titleOnly">
  <p:cSld name="TITLE_ONLY">
    <p:spTree>
      <p:nvGrpSpPr>
        <p:cNvPr id="53" name="Shape 53"/>
        <p:cNvGrpSpPr/>
        <p:nvPr/>
      </p:nvGrpSpPr>
      <p:grpSpPr>
        <a:xfrm>
          <a:off x="0" y="0"/>
          <a:ext cx="0" cy="0"/>
          <a:chOff x="0" y="0"/>
          <a:chExt cx="0" cy="0"/>
        </a:xfrm>
      </p:grpSpPr>
      <p:sp>
        <p:nvSpPr>
          <p:cNvPr id="54" name="Google Shape;54;p42"/>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42"/>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6" name="Google Shape;56;p42"/>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7" name="Google Shape;57;p42"/>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 avec légende" type="objTx">
  <p:cSld name="OBJECT_WITH_CAPTION_TEXT">
    <p:spTree>
      <p:nvGrpSpPr>
        <p:cNvPr id="58" name="Shape 58"/>
        <p:cNvGrpSpPr/>
        <p:nvPr/>
      </p:nvGrpSpPr>
      <p:grpSpPr>
        <a:xfrm>
          <a:off x="0" y="0"/>
          <a:ext cx="0" cy="0"/>
          <a:chOff x="0" y="0"/>
          <a:chExt cx="0" cy="0"/>
        </a:xfrm>
      </p:grpSpPr>
      <p:sp>
        <p:nvSpPr>
          <p:cNvPr id="59" name="Google Shape;59;p43"/>
          <p:cNvSpPr txBox="1"/>
          <p:nvPr>
            <p:ph type="title"/>
          </p:nvPr>
        </p:nvSpPr>
        <p:spPr>
          <a:xfrm>
            <a:off x="629841" y="342900"/>
            <a:ext cx="2949178" cy="120015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43"/>
          <p:cNvSpPr txBox="1"/>
          <p:nvPr>
            <p:ph idx="1" type="body"/>
          </p:nvPr>
        </p:nvSpPr>
        <p:spPr>
          <a:xfrm>
            <a:off x="3887391" y="740569"/>
            <a:ext cx="4629150" cy="3655219"/>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61" name="Google Shape;61;p43"/>
          <p:cNvSpPr txBox="1"/>
          <p:nvPr>
            <p:ph idx="2" type="body"/>
          </p:nvPr>
        </p:nvSpPr>
        <p:spPr>
          <a:xfrm>
            <a:off x="629841" y="1543050"/>
            <a:ext cx="2949178" cy="285869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2" name="Google Shape;62;p43"/>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63" name="Google Shape;63;p43"/>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64" name="Google Shape;64;p43"/>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3.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4"/>
          <p:cNvSpPr txBox="1"/>
          <p:nvPr>
            <p:ph type="title"/>
          </p:nvPr>
        </p:nvSpPr>
        <p:spPr>
          <a:xfrm>
            <a:off x="628650" y="273844"/>
            <a:ext cx="7886700" cy="994172"/>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4"/>
          <p:cNvSpPr txBox="1"/>
          <p:nvPr>
            <p:ph idx="1" type="body"/>
          </p:nvPr>
        </p:nvSpPr>
        <p:spPr>
          <a:xfrm>
            <a:off x="628650" y="1369219"/>
            <a:ext cx="7886700" cy="3263504"/>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34"/>
          <p:cNvSpPr txBox="1"/>
          <p:nvPr>
            <p:ph idx="10" type="dt"/>
          </p:nvPr>
        </p:nvSpPr>
        <p:spPr>
          <a:xfrm>
            <a:off x="628650" y="4767263"/>
            <a:ext cx="2057400" cy="27384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 name="Google Shape;9;p34"/>
          <p:cNvSpPr txBox="1"/>
          <p:nvPr>
            <p:ph idx="11" type="ftr"/>
          </p:nvPr>
        </p:nvSpPr>
        <p:spPr>
          <a:xfrm>
            <a:off x="3028950" y="4767263"/>
            <a:ext cx="3086100" cy="273844"/>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900"/>
              <a:buFont typeface="Arial"/>
              <a:buNone/>
              <a:defRPr b="0" i="0" sz="9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 name="Google Shape;10;p34"/>
          <p:cNvSpPr txBox="1"/>
          <p:nvPr>
            <p:ph idx="12" type="sldNum"/>
          </p:nvPr>
        </p:nvSpPr>
        <p:spPr>
          <a:xfrm>
            <a:off x="6457950" y="4767263"/>
            <a:ext cx="2057400" cy="273844"/>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chemeClr val="dk2"/>
              </a:buClr>
              <a:buSzPts val="325"/>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comments" Target="../comments/comment3.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comments" Target="../comments/comment2.xml"/><Relationship Id="rId4" Type="http://schemas.openxmlformats.org/officeDocument/2006/relationships/image" Target="../media/image5.jpg"/><Relationship Id="rId5"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7" name="Shape 87"/>
        <p:cNvGrpSpPr/>
        <p:nvPr/>
      </p:nvGrpSpPr>
      <p:grpSpPr>
        <a:xfrm>
          <a:off x="0" y="0"/>
          <a:ext cx="0" cy="0"/>
          <a:chOff x="0" y="0"/>
          <a:chExt cx="0" cy="0"/>
        </a:xfrm>
      </p:grpSpPr>
      <p:sp>
        <p:nvSpPr>
          <p:cNvPr id="88" name="Google Shape;88;p1"/>
          <p:cNvSpPr txBox="1"/>
          <p:nvPr>
            <p:ph idx="12" type="sldNum"/>
          </p:nvPr>
        </p:nvSpPr>
        <p:spPr>
          <a:xfrm>
            <a:off x="6942582" y="4776407"/>
            <a:ext cx="2057400" cy="273844"/>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chemeClr val="lt1"/>
              </a:buClr>
              <a:buSzPts val="1200"/>
              <a:buFont typeface="Arial"/>
              <a:buNone/>
            </a:pPr>
            <a:fld id="{00000000-1234-1234-1234-123412341234}" type="slidenum">
              <a:rPr b="1" lang="fr-FR" sz="1200">
                <a:solidFill>
                  <a:schemeClr val="lt1"/>
                </a:solidFill>
              </a:rPr>
              <a:t>‹#›</a:t>
            </a:fld>
            <a:endParaRPr b="1" sz="12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0"/>
          <p:cNvSpPr txBox="1"/>
          <p:nvPr>
            <p:ph type="title"/>
          </p:nvPr>
        </p:nvSpPr>
        <p:spPr>
          <a:xfrm>
            <a:off x="457200" y="0"/>
            <a:ext cx="8686800" cy="1135405"/>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175"/>
              <a:buFont typeface="Arial"/>
              <a:buNone/>
            </a:pPr>
            <a:r>
              <a:rPr b="1" i="0" lang="fr-FR" sz="4700" u="none" cap="none" strike="noStrike">
                <a:solidFill>
                  <a:schemeClr val="dk1"/>
                </a:solidFill>
                <a:latin typeface="Arial"/>
                <a:ea typeface="Arial"/>
                <a:cs typeface="Arial"/>
                <a:sym typeface="Arial"/>
              </a:rPr>
              <a:t>Objectifs</a:t>
            </a:r>
            <a:endParaRPr/>
          </a:p>
        </p:txBody>
      </p:sp>
      <p:sp>
        <p:nvSpPr>
          <p:cNvPr id="169" name="Google Shape;169;p10"/>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700"/>
              <a:buFont typeface="Arial"/>
              <a:buNone/>
            </a:pPr>
            <a:r>
              <a:t/>
            </a:r>
            <a:endParaRPr b="0" i="0" sz="2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750"/>
              <a:buFont typeface="Arial"/>
              <a:buNone/>
            </a:pPr>
            <a:r>
              <a:t/>
            </a:r>
            <a:endParaRPr b="0" i="0" sz="3000" u="none" cap="none" strike="noStrike">
              <a:solidFill>
                <a:schemeClr val="dk1"/>
              </a:solidFill>
              <a:latin typeface="Times New Roman"/>
              <a:ea typeface="Times New Roman"/>
              <a:cs typeface="Times New Roman"/>
              <a:sym typeface="Times New Roman"/>
            </a:endParaRPr>
          </a:p>
        </p:txBody>
      </p:sp>
      <p:sp>
        <p:nvSpPr>
          <p:cNvPr id="170" name="Google Shape;170;p10"/>
          <p:cNvSpPr txBox="1"/>
          <p:nvPr>
            <p:ph idx="12" type="sldNum"/>
          </p:nvPr>
        </p:nvSpPr>
        <p:spPr>
          <a:xfrm>
            <a:off x="8595301" y="4791048"/>
            <a:ext cx="548699" cy="3936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2"/>
              </a:buClr>
              <a:buSzPts val="350"/>
              <a:buFont typeface="Arial"/>
              <a:buNone/>
            </a:pPr>
            <a:fld id="{00000000-1234-1234-1234-123412341234}" type="slidenum">
              <a:rPr b="1" i="0" lang="fr-FR"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
        <p:nvSpPr>
          <p:cNvPr id="171" name="Google Shape;171;p10"/>
          <p:cNvSpPr txBox="1"/>
          <p:nvPr/>
        </p:nvSpPr>
        <p:spPr>
          <a:xfrm>
            <a:off x="789450" y="1937281"/>
            <a:ext cx="7565099" cy="2727264"/>
          </a:xfrm>
          <a:prstGeom prst="rect">
            <a:avLst/>
          </a:prstGeom>
          <a:noFill/>
          <a:ln>
            <a:noFill/>
          </a:ln>
        </p:spPr>
        <p:txBody>
          <a:bodyPr anchorCtr="0" anchor="t" bIns="91425" lIns="91425" spcFirstLastPara="1" rIns="91425" wrap="square" tIns="91425">
            <a:noAutofit/>
          </a:bodyPr>
          <a:lstStyle/>
          <a:p>
            <a:pPr indent="-285750" lvl="0" marL="285750" marR="0" rtl="0" algn="l">
              <a:lnSpc>
                <a:spcPct val="100000"/>
              </a:lnSpc>
              <a:spcBef>
                <a:spcPts val="0"/>
              </a:spcBef>
              <a:spcAft>
                <a:spcPts val="0"/>
              </a:spcAft>
              <a:buClr>
                <a:schemeClr val="dk2"/>
              </a:buClr>
              <a:buSzPts val="2400"/>
              <a:buFont typeface="Arial"/>
              <a:buChar char="•"/>
            </a:pPr>
            <a:r>
              <a:rPr b="0" i="0" lang="fr-FR" sz="2400" u="none" cap="none" strike="noStrike">
                <a:solidFill>
                  <a:schemeClr val="dk1"/>
                </a:solidFill>
                <a:latin typeface="Arial"/>
                <a:ea typeface="Arial"/>
                <a:cs typeface="Arial"/>
                <a:sym typeface="Arial"/>
              </a:rPr>
              <a:t>Identifier les quatre principes de la communication de soutien</a:t>
            </a:r>
            <a:endParaRPr/>
          </a:p>
          <a:p>
            <a:pPr indent="-285750" lvl="0" marL="285750" marR="0" rtl="0" algn="l">
              <a:lnSpc>
                <a:spcPct val="100000"/>
              </a:lnSpc>
              <a:spcBef>
                <a:spcPts val="0"/>
              </a:spcBef>
              <a:spcAft>
                <a:spcPts val="0"/>
              </a:spcAft>
              <a:buClr>
                <a:schemeClr val="dk2"/>
              </a:buClr>
              <a:buSzPts val="2400"/>
              <a:buFont typeface="Arial"/>
              <a:buChar char="•"/>
            </a:pPr>
            <a:r>
              <a:rPr b="0" i="0" lang="fr-FR" sz="2400" u="none" cap="none" strike="noStrike">
                <a:solidFill>
                  <a:schemeClr val="dk1"/>
                </a:solidFill>
                <a:latin typeface="Arial"/>
                <a:ea typeface="Arial"/>
                <a:cs typeface="Arial"/>
                <a:sym typeface="Arial"/>
              </a:rPr>
              <a:t>Pratiquer l'écoute active et le questionnement réflexif</a:t>
            </a:r>
            <a:endParaRPr/>
          </a:p>
          <a:p>
            <a:pPr indent="-285750" lvl="0" marL="285750" marR="0" rtl="0" algn="l">
              <a:lnSpc>
                <a:spcPct val="100000"/>
              </a:lnSpc>
              <a:spcBef>
                <a:spcPts val="0"/>
              </a:spcBef>
              <a:spcAft>
                <a:spcPts val="0"/>
              </a:spcAft>
              <a:buClr>
                <a:schemeClr val="dk2"/>
              </a:buClr>
              <a:buSzPts val="2400"/>
              <a:buFont typeface="Arial"/>
              <a:buChar char="•"/>
            </a:pPr>
            <a:r>
              <a:rPr b="0" i="0" lang="fr-FR" sz="2400" u="none" cap="none" strike="noStrike">
                <a:solidFill>
                  <a:schemeClr val="dk1"/>
                </a:solidFill>
                <a:latin typeface="Arial"/>
                <a:ea typeface="Arial"/>
                <a:cs typeface="Arial"/>
                <a:sym typeface="Arial"/>
              </a:rPr>
              <a:t>Décrire l'importance d'utiliser une communication de soutien dans le coaching par les pairs</a:t>
            </a:r>
            <a:endParaRPr/>
          </a:p>
        </p:txBody>
      </p:sp>
      <p:sp>
        <p:nvSpPr>
          <p:cNvPr id="172" name="Google Shape;172;p10"/>
          <p:cNvSpPr txBox="1"/>
          <p:nvPr/>
        </p:nvSpPr>
        <p:spPr>
          <a:xfrm>
            <a:off x="457200" y="1313070"/>
            <a:ext cx="7812578" cy="46166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11"/>
          <p:cNvSpPr txBox="1"/>
          <p:nvPr>
            <p:ph type="title"/>
          </p:nvPr>
        </p:nvSpPr>
        <p:spPr>
          <a:xfrm>
            <a:off x="457200" y="0"/>
            <a:ext cx="7896386" cy="999641"/>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Instructions pour l'écoute active</a:t>
            </a:r>
            <a:endParaRPr/>
          </a:p>
        </p:txBody>
      </p:sp>
      <p:sp>
        <p:nvSpPr>
          <p:cNvPr id="178" name="Google Shape;178;p11"/>
          <p:cNvSpPr txBox="1"/>
          <p:nvPr>
            <p:ph idx="1" type="body"/>
          </p:nvPr>
        </p:nvSpPr>
        <p:spPr>
          <a:xfrm>
            <a:off x="457200" y="1126665"/>
            <a:ext cx="8229600" cy="3465298"/>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Choisissez un ou une partenaire qui parlera en premier et un ou une partenaire qui écoutera en premier.</a:t>
            </a:r>
            <a:endParaRPr/>
          </a:p>
          <a:p>
            <a:pPr indent="-425450" lvl="0" marL="45720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La personne qui parle aura </a:t>
            </a:r>
            <a:r>
              <a:rPr b="1" i="0" lang="fr-FR" sz="2000" u="none" cap="none" strike="noStrike">
                <a:solidFill>
                  <a:srgbClr val="000000"/>
                </a:solidFill>
                <a:latin typeface="Arial"/>
                <a:ea typeface="Arial"/>
                <a:cs typeface="Arial"/>
                <a:sym typeface="Arial"/>
              </a:rPr>
              <a:t>60 secondes </a:t>
            </a:r>
            <a:r>
              <a:rPr b="0" i="0" lang="fr-FR" sz="2000" u="none" cap="none" strike="noStrike">
                <a:solidFill>
                  <a:srgbClr val="000000"/>
                </a:solidFill>
                <a:latin typeface="Arial"/>
                <a:ea typeface="Arial"/>
                <a:cs typeface="Arial"/>
                <a:sym typeface="Arial"/>
              </a:rPr>
              <a:t>pour partager ses espoirs et inquiétudes sur le fait de devenir un·e Coach Pair. Vous devez parler pendant la totalité des 60 secondes.</a:t>
            </a:r>
            <a:endParaRPr/>
          </a:p>
          <a:p>
            <a:pPr indent="-425450" lvl="0" marL="45720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Après 60 secondes, la personne qui écoute devra résumer ce que son/sa partenaire vient de dire et lui poser 1 question de suivi.</a:t>
            </a:r>
            <a:endParaRPr/>
          </a:p>
          <a:p>
            <a:pPr indent="-425450" lvl="0" marL="45720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000"/>
              <a:buFont typeface="Arial"/>
              <a:buChar char="•"/>
            </a:pPr>
            <a:r>
              <a:rPr b="0" i="0" lang="fr-FR" sz="2000" u="none" cap="none" strike="noStrike">
                <a:solidFill>
                  <a:srgbClr val="000000"/>
                </a:solidFill>
                <a:latin typeface="Arial"/>
                <a:ea typeface="Arial"/>
                <a:cs typeface="Arial"/>
                <a:sym typeface="Arial"/>
              </a:rPr>
              <a:t>Échangez les rôles et recommencez !</a:t>
            </a:r>
            <a:endParaRPr/>
          </a:p>
        </p:txBody>
      </p:sp>
      <p:sp>
        <p:nvSpPr>
          <p:cNvPr id="179" name="Google Shape;179;p11"/>
          <p:cNvSpPr txBox="1"/>
          <p:nvPr>
            <p:ph idx="12" type="sldNum"/>
          </p:nvPr>
        </p:nvSpPr>
        <p:spPr>
          <a:xfrm>
            <a:off x="8622733" y="4792139"/>
            <a:ext cx="548699" cy="3936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dk2"/>
              </a:buClr>
              <a:buSzPts val="350"/>
              <a:buFont typeface="Arial"/>
              <a:buNone/>
            </a:pPr>
            <a:fld id="{00000000-1234-1234-1234-123412341234}" type="slidenum">
              <a:rPr b="1" i="0" lang="fr-FR"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2"/>
          <p:cNvSpPr txBox="1"/>
          <p:nvPr>
            <p:ph type="title"/>
          </p:nvPr>
        </p:nvSpPr>
        <p:spPr>
          <a:xfrm>
            <a:off x="455205" y="-168395"/>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000"/>
              <a:buFont typeface="Arial"/>
              <a:buNone/>
            </a:pPr>
            <a:r>
              <a:rPr b="1" i="0" lang="fr-FR" sz="4000" u="none" cap="none" strike="noStrike">
                <a:solidFill>
                  <a:schemeClr val="dk1"/>
                </a:solidFill>
                <a:latin typeface="Arial"/>
                <a:ea typeface="Arial"/>
                <a:cs typeface="Arial"/>
                <a:sym typeface="Arial"/>
              </a:rPr>
              <a:t>Le questionnement réflexif</a:t>
            </a:r>
            <a:endParaRPr/>
          </a:p>
        </p:txBody>
      </p:sp>
      <p:sp>
        <p:nvSpPr>
          <p:cNvPr id="185" name="Google Shape;185;p12"/>
          <p:cNvSpPr txBox="1"/>
          <p:nvPr>
            <p:ph idx="12" type="sldNum"/>
          </p:nvPr>
        </p:nvSpPr>
        <p:spPr>
          <a:xfrm>
            <a:off x="8428743" y="4786476"/>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grpSp>
        <p:nvGrpSpPr>
          <p:cNvPr id="186" name="Google Shape;186;p12"/>
          <p:cNvGrpSpPr/>
          <p:nvPr/>
        </p:nvGrpSpPr>
        <p:grpSpPr>
          <a:xfrm>
            <a:off x="2730411" y="1042289"/>
            <a:ext cx="3713241" cy="3603972"/>
            <a:chOff x="1347449" y="423"/>
            <a:chExt cx="3518001" cy="3517999"/>
          </a:xfrm>
        </p:grpSpPr>
        <p:sp>
          <p:nvSpPr>
            <p:cNvPr id="187" name="Google Shape;187;p12"/>
            <p:cNvSpPr/>
            <p:nvPr/>
          </p:nvSpPr>
          <p:spPr>
            <a:xfrm>
              <a:off x="2543708" y="42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12"/>
            <p:cNvSpPr txBox="1"/>
            <p:nvPr/>
          </p:nvSpPr>
          <p:spPr>
            <a:xfrm>
              <a:off x="2596059" y="145716"/>
              <a:ext cx="993872" cy="815362"/>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Sentiments</a:t>
              </a:r>
              <a:endParaRPr/>
            </a:p>
          </p:txBody>
        </p:sp>
        <p:sp>
          <p:nvSpPr>
            <p:cNvPr id="189" name="Google Shape;189;p12"/>
            <p:cNvSpPr/>
            <p:nvPr/>
          </p:nvSpPr>
          <p:spPr>
            <a:xfrm rot="2700000">
              <a:off x="3548506" y="965359"/>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0" name="Google Shape;190;p12"/>
            <p:cNvSpPr txBox="1"/>
            <p:nvPr/>
          </p:nvSpPr>
          <p:spPr>
            <a:xfrm rot="2700000">
              <a:off x="3561693" y="1009497"/>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1" name="Google Shape;191;p12"/>
            <p:cNvSpPr/>
            <p:nvPr/>
          </p:nvSpPr>
          <p:spPr>
            <a:xfrm>
              <a:off x="373996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p12"/>
            <p:cNvSpPr txBox="1"/>
            <p:nvPr/>
          </p:nvSpPr>
          <p:spPr>
            <a:xfrm>
              <a:off x="3904792" y="1361504"/>
              <a:ext cx="795835" cy="795835"/>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Faits</a:t>
              </a:r>
              <a:endParaRPr/>
            </a:p>
          </p:txBody>
        </p:sp>
        <p:sp>
          <p:nvSpPr>
            <p:cNvPr id="193" name="Google Shape;193;p12"/>
            <p:cNvSpPr/>
            <p:nvPr/>
          </p:nvSpPr>
          <p:spPr>
            <a:xfrm rot="8100000">
              <a:off x="3560520" y="2161621"/>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4" name="Google Shape;194;p12"/>
            <p:cNvSpPr txBox="1"/>
            <p:nvPr/>
          </p:nvSpPr>
          <p:spPr>
            <a:xfrm rot="-2700000">
              <a:off x="3637371" y="2205758"/>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5" name="Google Shape;195;p12"/>
            <p:cNvSpPr/>
            <p:nvPr/>
          </p:nvSpPr>
          <p:spPr>
            <a:xfrm>
              <a:off x="2543708" y="2392941"/>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6" name="Google Shape;196;p12"/>
            <p:cNvSpPr txBox="1"/>
            <p:nvPr/>
          </p:nvSpPr>
          <p:spPr>
            <a:xfrm>
              <a:off x="2708532" y="2557766"/>
              <a:ext cx="795835" cy="795835"/>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Constats</a:t>
              </a:r>
              <a:endParaRPr/>
            </a:p>
          </p:txBody>
        </p:sp>
        <p:sp>
          <p:nvSpPr>
            <p:cNvPr id="197" name="Google Shape;197;p12"/>
            <p:cNvSpPr/>
            <p:nvPr/>
          </p:nvSpPr>
          <p:spPr>
            <a:xfrm rot="-8100000">
              <a:off x="2364257" y="2173635"/>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p12"/>
            <p:cNvSpPr txBox="1"/>
            <p:nvPr/>
          </p:nvSpPr>
          <p:spPr>
            <a:xfrm rot="2700000">
              <a:off x="2441109" y="2281438"/>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sp>
          <p:nvSpPr>
            <p:cNvPr id="199" name="Google Shape;199;p12"/>
            <p:cNvSpPr/>
            <p:nvPr/>
          </p:nvSpPr>
          <p:spPr>
            <a:xfrm>
              <a:off x="1347449" y="1196683"/>
              <a:ext cx="1125481" cy="112548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p12"/>
            <p:cNvSpPr txBox="1"/>
            <p:nvPr/>
          </p:nvSpPr>
          <p:spPr>
            <a:xfrm>
              <a:off x="1512270" y="1361504"/>
              <a:ext cx="795835" cy="795835"/>
            </a:xfrm>
            <a:prstGeom prst="rect">
              <a:avLst/>
            </a:prstGeom>
            <a:noFill/>
            <a:ln>
              <a:noFill/>
            </a:ln>
          </p:spPr>
          <p:txBody>
            <a:bodyPr anchorCtr="0" anchor="ctr" bIns="17775" lIns="17775" spcFirstLastPara="1" rIns="17775" wrap="square" tIns="17775">
              <a:noAutofit/>
            </a:bodyPr>
            <a:lstStyle/>
            <a:p>
              <a:pPr indent="0" lvl="0" marL="0" marR="0" rtl="0" algn="ctr">
                <a:lnSpc>
                  <a:spcPct val="9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Futur</a:t>
              </a:r>
              <a:endParaRPr/>
            </a:p>
          </p:txBody>
        </p:sp>
        <p:sp>
          <p:nvSpPr>
            <p:cNvPr id="201" name="Google Shape;201;p12"/>
            <p:cNvSpPr/>
            <p:nvPr/>
          </p:nvSpPr>
          <p:spPr>
            <a:xfrm rot="-2700000">
              <a:off x="2352248" y="977373"/>
              <a:ext cx="300131" cy="379848"/>
            </a:xfrm>
            <a:prstGeom prst="rightArrow">
              <a:avLst>
                <a:gd fmla="val 6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2" name="Google Shape;202;p12"/>
            <p:cNvSpPr txBox="1"/>
            <p:nvPr/>
          </p:nvSpPr>
          <p:spPr>
            <a:xfrm rot="-2700000">
              <a:off x="2365431" y="1085178"/>
              <a:ext cx="210091" cy="227909"/>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p:txBody>
        </p:sp>
      </p:grpSp>
      <p:sp>
        <p:nvSpPr>
          <p:cNvPr id="203" name="Google Shape;203;p12"/>
          <p:cNvSpPr txBox="1"/>
          <p:nvPr/>
        </p:nvSpPr>
        <p:spPr>
          <a:xfrm>
            <a:off x="5412215" y="1191585"/>
            <a:ext cx="3607044" cy="91445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Comment l'enseignant·e se sent-il ou elle face à ce défi ? Comment l'enseignant·e a-t-il ou elle vécu la situation ?</a:t>
            </a:r>
            <a:endParaRPr/>
          </a:p>
        </p:txBody>
      </p:sp>
      <p:sp>
        <p:nvSpPr>
          <p:cNvPr id="204" name="Google Shape;204;p12"/>
          <p:cNvSpPr txBox="1"/>
          <p:nvPr/>
        </p:nvSpPr>
        <p:spPr>
          <a:xfrm>
            <a:off x="6570839" y="2624268"/>
            <a:ext cx="2113966" cy="58477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Quels sont les faits concernant ce défi ?</a:t>
            </a:r>
            <a:endParaRPr/>
          </a:p>
        </p:txBody>
      </p:sp>
      <p:sp>
        <p:nvSpPr>
          <p:cNvPr id="205" name="Google Shape;205;p12"/>
          <p:cNvSpPr txBox="1"/>
          <p:nvPr/>
        </p:nvSpPr>
        <p:spPr>
          <a:xfrm>
            <a:off x="270176" y="3711306"/>
            <a:ext cx="4009037" cy="83099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Pourquoi l'expérience a-t-elle été difficile ? Comment les élèves (ou les autres personnes concernées) ont-ils et elles réagi ?</a:t>
            </a:r>
            <a:endParaRPr/>
          </a:p>
        </p:txBody>
      </p:sp>
      <p:sp>
        <p:nvSpPr>
          <p:cNvPr id="206" name="Google Shape;206;p12"/>
          <p:cNvSpPr txBox="1"/>
          <p:nvPr/>
        </p:nvSpPr>
        <p:spPr>
          <a:xfrm>
            <a:off x="218018" y="2002747"/>
            <a:ext cx="3067687" cy="584776"/>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00"/>
              <a:buFont typeface="Arial"/>
              <a:buNone/>
            </a:pPr>
            <a:r>
              <a:rPr b="0" i="1" lang="fr-FR" sz="1600" u="none" cap="none" strike="noStrike">
                <a:solidFill>
                  <a:srgbClr val="000000"/>
                </a:solidFill>
                <a:latin typeface="Arial"/>
                <a:ea typeface="Arial"/>
                <a:cs typeface="Arial"/>
                <a:sym typeface="Arial"/>
              </a:rPr>
              <a:t>À partir de cette expérience, que fera l'enseignant·e à l'avenir ?</a:t>
            </a:r>
            <a:endParaRPr/>
          </a:p>
        </p:txBody>
      </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3"/>
          <p:cNvSpPr txBox="1"/>
          <p:nvPr>
            <p:ph type="ctrTitle"/>
          </p:nvPr>
        </p:nvSpPr>
        <p:spPr>
          <a:xfrm>
            <a:off x="493206" y="342335"/>
            <a:ext cx="77724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2</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Cercles d'apprentissage </a:t>
            </a:r>
            <a:r>
              <a:rPr b="1" lang="fr-FR" sz="3600">
                <a:latin typeface="Arial"/>
                <a:ea typeface="Arial"/>
                <a:cs typeface="Arial"/>
                <a:sym typeface="Arial"/>
              </a:rPr>
              <a:t>pour le personnel</a:t>
            </a:r>
            <a:r>
              <a:rPr b="1" i="0" lang="fr-FR" sz="3600" u="none" cap="none" strike="noStrike">
                <a:latin typeface="Arial"/>
                <a:ea typeface="Arial"/>
                <a:cs typeface="Arial"/>
                <a:sym typeface="Arial"/>
              </a:rPr>
              <a:t> enseignant (TLC)</a:t>
            </a:r>
            <a:endParaRPr/>
          </a:p>
        </p:txBody>
      </p:sp>
      <p:sp>
        <p:nvSpPr>
          <p:cNvPr id="212" name="Google Shape;212;p13"/>
          <p:cNvSpPr txBox="1"/>
          <p:nvPr>
            <p:ph idx="1" type="subTitle"/>
          </p:nvPr>
        </p:nvSpPr>
        <p:spPr>
          <a:xfrm>
            <a:off x="493206" y="2727597"/>
            <a:ext cx="7772400" cy="7124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lt2"/>
              </a:buClr>
              <a:buSzPts val="600"/>
              <a:buFont typeface="Arial"/>
              <a:buNone/>
            </a:pPr>
            <a:r>
              <a:rPr b="1" i="0" lang="fr-FR" sz="2400" u="none" cap="none" strike="noStrike">
                <a:latin typeface="Arial"/>
                <a:ea typeface="Arial"/>
                <a:cs typeface="Arial"/>
                <a:sym typeface="Arial"/>
              </a:rPr>
              <a:t>Séance 1 : Comprendre comment les adultes apprennent et pratiquent les TLC</a:t>
            </a:r>
            <a:endParaRPr/>
          </a:p>
        </p:txBody>
      </p:sp>
      <p:sp>
        <p:nvSpPr>
          <p:cNvPr id="213" name="Google Shape;213;p13"/>
          <p:cNvSpPr txBox="1"/>
          <p:nvPr>
            <p:ph idx="12" type="sldNum"/>
          </p:nvPr>
        </p:nvSpPr>
        <p:spPr>
          <a:xfrm>
            <a:off x="6841998" y="4842224"/>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14"/>
          <p:cNvSpPr txBox="1"/>
          <p:nvPr>
            <p:ph type="title"/>
          </p:nvPr>
        </p:nvSpPr>
        <p:spPr>
          <a:xfrm>
            <a:off x="475488" y="53248"/>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Objectifs</a:t>
            </a:r>
            <a:endParaRPr/>
          </a:p>
        </p:txBody>
      </p:sp>
      <p:sp>
        <p:nvSpPr>
          <p:cNvPr id="219" name="Google Shape;219;p14"/>
          <p:cNvSpPr txBox="1"/>
          <p:nvPr>
            <p:ph idx="1" type="body"/>
          </p:nvPr>
        </p:nvSpPr>
        <p:spPr>
          <a:xfrm>
            <a:off x="807738" y="1952950"/>
            <a:ext cx="7565099" cy="2993700"/>
          </a:xfrm>
          <a:prstGeom prst="rect">
            <a:avLst/>
          </a:prstGeom>
          <a:noFill/>
          <a:ln>
            <a:noFill/>
          </a:ln>
        </p:spPr>
        <p:txBody>
          <a:bodyPr anchorCtr="0" anchor="t" bIns="91425" lIns="91425" spcFirstLastPara="1" rIns="91425" wrap="square" tIns="91425">
            <a:noAutofit/>
          </a:bodyPr>
          <a:lstStyle/>
          <a:p>
            <a:pPr indent="-514350" lvl="0" marL="514350" marR="0" rtl="0" algn="l">
              <a:lnSpc>
                <a:spcPct val="100000"/>
              </a:lnSpc>
              <a:spcBef>
                <a:spcPts val="0"/>
              </a:spcBef>
              <a:spcAft>
                <a:spcPts val="0"/>
              </a:spcAft>
              <a:buClr>
                <a:schemeClr val="dk2"/>
              </a:buClr>
              <a:buSzPts val="2800"/>
              <a:buFont typeface="Calibri"/>
              <a:buAutoNum type="arabicPeriod"/>
            </a:pPr>
            <a:r>
              <a:rPr b="0" i="0" lang="fr-FR" sz="2800" u="none" cap="none" strike="noStrike">
                <a:solidFill>
                  <a:srgbClr val="000000"/>
                </a:solidFill>
                <a:latin typeface="Arial"/>
                <a:ea typeface="Arial"/>
                <a:cs typeface="Arial"/>
                <a:sym typeface="Arial"/>
              </a:rPr>
              <a:t>Identifier les quatre principes de l'apprentissage des adultes</a:t>
            </a:r>
            <a:endParaRPr/>
          </a:p>
          <a:p>
            <a:pPr indent="-514350" lvl="0" marL="514350" marR="0" rtl="0" algn="l">
              <a:lnSpc>
                <a:spcPct val="100000"/>
              </a:lnSpc>
              <a:spcBef>
                <a:spcPts val="0"/>
              </a:spcBef>
              <a:spcAft>
                <a:spcPts val="0"/>
              </a:spcAft>
              <a:buClr>
                <a:schemeClr val="dk2"/>
              </a:buClr>
              <a:buSzPts val="2800"/>
              <a:buFont typeface="Calibri"/>
              <a:buAutoNum type="arabicPeriod"/>
            </a:pPr>
            <a:r>
              <a:rPr b="0" i="0" lang="fr-FR" sz="2800" u="none" cap="none" strike="noStrike">
                <a:solidFill>
                  <a:srgbClr val="000000"/>
                </a:solidFill>
                <a:latin typeface="Arial"/>
                <a:ea typeface="Arial"/>
                <a:cs typeface="Arial"/>
                <a:sym typeface="Arial"/>
              </a:rPr>
              <a:t>Expliquer comment l'apprentissage des adultes est lié au coaching par les pairs</a:t>
            </a:r>
            <a:endParaRPr/>
          </a:p>
          <a:p>
            <a:pPr indent="-514350" lvl="0" marL="514350" marR="0" rtl="0" algn="l">
              <a:lnSpc>
                <a:spcPct val="100000"/>
              </a:lnSpc>
              <a:spcBef>
                <a:spcPts val="0"/>
              </a:spcBef>
              <a:spcAft>
                <a:spcPts val="0"/>
              </a:spcAft>
              <a:buClr>
                <a:schemeClr val="dk2"/>
              </a:buClr>
              <a:buSzPts val="2800"/>
              <a:buFont typeface="Calibri"/>
              <a:buAutoNum type="arabicPeriod"/>
            </a:pPr>
            <a:r>
              <a:rPr b="0" i="0" lang="fr-FR" sz="2800" u="none" cap="none" strike="noStrike">
                <a:solidFill>
                  <a:srgbClr val="000000"/>
                </a:solidFill>
                <a:latin typeface="Arial"/>
                <a:ea typeface="Arial"/>
                <a:cs typeface="Arial"/>
                <a:sym typeface="Arial"/>
              </a:rPr>
              <a:t>Faciliter un TLC en utilisant une communication de soutien</a:t>
            </a:r>
            <a:endParaRPr/>
          </a:p>
        </p:txBody>
      </p:sp>
      <p:sp>
        <p:nvSpPr>
          <p:cNvPr id="220" name="Google Shape;220;p14"/>
          <p:cNvSpPr txBox="1"/>
          <p:nvPr>
            <p:ph idx="12" type="sldNum"/>
          </p:nvPr>
        </p:nvSpPr>
        <p:spPr>
          <a:xfrm>
            <a:off x="8430738" y="4781904"/>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21" name="Google Shape;221;p14"/>
          <p:cNvSpPr/>
          <p:nvPr/>
        </p:nvSpPr>
        <p:spPr>
          <a:xfrm>
            <a:off x="373411" y="1399349"/>
            <a:ext cx="8183378" cy="461664"/>
          </a:xfrm>
          <a:prstGeom prst="rect">
            <a:avLst/>
          </a:prstGeom>
          <a:noFill/>
          <a:ln>
            <a:noFill/>
          </a:ln>
        </p:spPr>
        <p:txBody>
          <a:bodyPr anchorCtr="0" anchor="t" bIns="45700" lIns="91425" spcFirstLastPara="1" rIns="91425" wrap="square" tIns="45700">
            <a:noAutofit/>
          </a:bodyPr>
          <a:lstStyle/>
          <a:p>
            <a:pPr indent="0" lvl="0" marL="7620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15"/>
          <p:cNvSpPr txBox="1"/>
          <p:nvPr>
            <p:ph type="title"/>
          </p:nvPr>
        </p:nvSpPr>
        <p:spPr>
          <a:xfrm>
            <a:off x="391256" y="0"/>
            <a:ext cx="86868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Instructions pour la communication bilatérale</a:t>
            </a:r>
            <a:endParaRPr/>
          </a:p>
        </p:txBody>
      </p:sp>
      <p:sp>
        <p:nvSpPr>
          <p:cNvPr id="227" name="Google Shape;227;p15"/>
          <p:cNvSpPr txBox="1"/>
          <p:nvPr>
            <p:ph idx="1" type="body"/>
          </p:nvPr>
        </p:nvSpPr>
        <p:spPr>
          <a:xfrm>
            <a:off x="455264" y="985020"/>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700"/>
              <a:buFont typeface="Arial"/>
              <a:buNone/>
            </a:pPr>
            <a:r>
              <a:rPr b="1" i="0" lang="fr-FR" sz="2800" u="none" cap="none" strike="noStrike">
                <a:solidFill>
                  <a:srgbClr val="000000"/>
                </a:solidFill>
                <a:latin typeface="Arial"/>
                <a:ea typeface="Arial"/>
                <a:cs typeface="Arial"/>
                <a:sym typeface="Arial"/>
              </a:rPr>
              <a:t>Première tentative :</a:t>
            </a:r>
            <a:endParaRPr/>
          </a:p>
          <a:p>
            <a:pPr indent="0" lvl="0" marL="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Trouvez un ou une partenaire. L’un sera l’instructeur, l’autre sera l’explorateur.</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Asseyez-vous dos à dos et assurez-vous que vous ne pouvez pas vous voir.</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L’instructeur aura 2 minutes pour guider l’explorateur à travers le labyrinthe. L’instructeur ne doit </a:t>
            </a:r>
            <a:r>
              <a:rPr b="0" i="0" lang="fr-FR" sz="2000" u="sng" cap="none" strike="noStrike">
                <a:solidFill>
                  <a:srgbClr val="000000"/>
                </a:solidFill>
                <a:latin typeface="Arial"/>
                <a:ea typeface="Arial"/>
                <a:cs typeface="Arial"/>
                <a:sym typeface="Arial"/>
              </a:rPr>
              <a:t>PAS</a:t>
            </a:r>
            <a:r>
              <a:rPr b="0" i="0" lang="fr-FR" sz="2000" u="none" cap="none" strike="noStrike">
                <a:solidFill>
                  <a:srgbClr val="000000"/>
                </a:solidFill>
                <a:latin typeface="Arial"/>
                <a:ea typeface="Arial"/>
                <a:cs typeface="Arial"/>
                <a:sym typeface="Arial"/>
              </a:rPr>
              <a:t> regarder l’explorateur, et l’explorateur ne doit </a:t>
            </a:r>
            <a:r>
              <a:rPr b="0" i="0" lang="fr-FR" sz="2000" u="sng" cap="none" strike="noStrike">
                <a:solidFill>
                  <a:srgbClr val="000000"/>
                </a:solidFill>
                <a:latin typeface="Arial"/>
                <a:ea typeface="Arial"/>
                <a:cs typeface="Arial"/>
                <a:sym typeface="Arial"/>
              </a:rPr>
              <a:t>PAS</a:t>
            </a:r>
            <a:r>
              <a:rPr b="0" i="0" lang="fr-FR" sz="2000" u="none" cap="none" strike="noStrike">
                <a:solidFill>
                  <a:srgbClr val="000000"/>
                </a:solidFill>
                <a:latin typeface="Arial"/>
                <a:ea typeface="Arial"/>
                <a:cs typeface="Arial"/>
                <a:sym typeface="Arial"/>
              </a:rPr>
              <a:t> poser de question.</a:t>
            </a:r>
            <a:endParaRPr/>
          </a:p>
          <a:p>
            <a:pPr indent="-514350" lvl="0" marL="51435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28" name="Google Shape;228;p15"/>
          <p:cNvSpPr txBox="1"/>
          <p:nvPr>
            <p:ph idx="12" type="sldNum"/>
          </p:nvPr>
        </p:nvSpPr>
        <p:spPr>
          <a:xfrm>
            <a:off x="8456205" y="4791048"/>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6"/>
          <p:cNvSpPr txBox="1"/>
          <p:nvPr>
            <p:ph type="title"/>
          </p:nvPr>
        </p:nvSpPr>
        <p:spPr>
          <a:xfrm>
            <a:off x="360196" y="3786"/>
            <a:ext cx="86868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Instructions pour la communication bilatérale</a:t>
            </a:r>
            <a:endParaRPr/>
          </a:p>
        </p:txBody>
      </p:sp>
      <p:sp>
        <p:nvSpPr>
          <p:cNvPr id="234" name="Google Shape;234;p16"/>
          <p:cNvSpPr txBox="1"/>
          <p:nvPr>
            <p:ph idx="1" type="body"/>
          </p:nvPr>
        </p:nvSpPr>
        <p:spPr>
          <a:xfrm>
            <a:off x="448056" y="990858"/>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700"/>
              <a:buFont typeface="Arial"/>
              <a:buNone/>
            </a:pPr>
            <a:r>
              <a:rPr b="1" i="0" lang="fr-FR" sz="2800" u="none" cap="none" strike="noStrike">
                <a:solidFill>
                  <a:srgbClr val="000000"/>
                </a:solidFill>
                <a:latin typeface="Arial"/>
                <a:ea typeface="Arial"/>
                <a:cs typeface="Arial"/>
                <a:sym typeface="Arial"/>
              </a:rPr>
              <a:t>Seconde tentative :</a:t>
            </a:r>
            <a:endParaRPr/>
          </a:p>
          <a:p>
            <a:pPr indent="0" lvl="0" marL="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Travaillez avec le même partenaire. </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L’instructeur aura 2 minutes pour guider l’explorateur à travers le labyrinthe.</a:t>
            </a:r>
            <a:endParaRPr/>
          </a:p>
          <a:p>
            <a:pPr indent="-425450" lvl="0" marL="457200" marR="0" rtl="0" algn="l">
              <a:lnSpc>
                <a:spcPct val="100000"/>
              </a:lnSpc>
              <a:spcBef>
                <a:spcPts val="0"/>
              </a:spcBef>
              <a:spcAft>
                <a:spcPts val="0"/>
              </a:spcAft>
              <a:buClr>
                <a:schemeClr val="dk2"/>
              </a:buClr>
              <a:buSzPts val="500"/>
              <a:buFont typeface="Calibri"/>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2000"/>
              <a:buFont typeface="Calibri"/>
              <a:buAutoNum type="arabicPeriod"/>
            </a:pPr>
            <a:r>
              <a:rPr b="0" i="0" lang="fr-FR" sz="2000" u="none" cap="none" strike="noStrike">
                <a:solidFill>
                  <a:srgbClr val="000000"/>
                </a:solidFill>
                <a:latin typeface="Arial"/>
                <a:ea typeface="Arial"/>
                <a:cs typeface="Arial"/>
                <a:sym typeface="Arial"/>
              </a:rPr>
              <a:t>Cette fois-ci, l’instructeur peut regarder </a:t>
            </a:r>
            <a:r>
              <a:rPr b="0" i="0" lang="fr-FR" sz="2000" u="none" cap="none" strike="noStrike">
                <a:solidFill>
                  <a:schemeClr val="dk1"/>
                </a:solidFill>
                <a:latin typeface="Arial"/>
                <a:ea typeface="Arial"/>
                <a:cs typeface="Arial"/>
                <a:sym typeface="Arial"/>
              </a:rPr>
              <a:t>ce </a:t>
            </a:r>
            <a:r>
              <a:rPr b="0" i="0" lang="fr-FR" sz="2000" u="none" cap="none" strike="noStrike">
                <a:solidFill>
                  <a:srgbClr val="000000"/>
                </a:solidFill>
                <a:latin typeface="Arial"/>
                <a:ea typeface="Arial"/>
                <a:cs typeface="Arial"/>
                <a:sym typeface="Arial"/>
              </a:rPr>
              <a:t>que l’explorateur est en train de faire, et l’explorateur peut poser des questions. Cependant, l'explorateur </a:t>
            </a:r>
            <a:r>
              <a:rPr b="0" i="0" lang="fr-FR" sz="2000" u="sng" cap="none" strike="noStrike">
                <a:solidFill>
                  <a:srgbClr val="000000"/>
                </a:solidFill>
                <a:latin typeface="Arial"/>
                <a:ea typeface="Arial"/>
                <a:cs typeface="Arial"/>
                <a:sym typeface="Arial"/>
              </a:rPr>
              <a:t>NE PEUT PAS</a:t>
            </a:r>
            <a:r>
              <a:rPr b="0" i="0" lang="fr-FR" sz="2000" u="none" cap="none" strike="noStrike">
                <a:solidFill>
                  <a:srgbClr val="000000"/>
                </a:solidFill>
                <a:latin typeface="Arial"/>
                <a:ea typeface="Arial"/>
                <a:cs typeface="Arial"/>
                <a:sym typeface="Arial"/>
              </a:rPr>
              <a:t> voir les indications de l'instructeur.</a:t>
            </a:r>
            <a:endParaRPr/>
          </a:p>
          <a:p>
            <a:pPr indent="-514350" lvl="0" marL="51435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514350" lvl="0" marL="514350" marR="0" rtl="0" algn="l">
              <a:lnSpc>
                <a:spcPct val="100000"/>
              </a:lnSpc>
              <a:spcBef>
                <a:spcPts val="0"/>
              </a:spcBef>
              <a:spcAft>
                <a:spcPts val="0"/>
              </a:spcAft>
              <a:buClr>
                <a:schemeClr val="dk2"/>
              </a:buClr>
              <a:buSzPts val="700"/>
              <a:buFont typeface="Arial"/>
              <a:buNone/>
            </a:pPr>
            <a:r>
              <a:t/>
            </a:r>
            <a:endParaRPr b="0" i="0" sz="2800" u="none" cap="none" strike="noStrike">
              <a:solidFill>
                <a:srgbClr val="000000"/>
              </a:solidFill>
              <a:latin typeface="Arial"/>
              <a:ea typeface="Arial"/>
              <a:cs typeface="Arial"/>
              <a:sym typeface="Arial"/>
            </a:endParaRPr>
          </a:p>
        </p:txBody>
      </p:sp>
      <p:sp>
        <p:nvSpPr>
          <p:cNvPr id="235" name="Google Shape;235;p16"/>
          <p:cNvSpPr txBox="1"/>
          <p:nvPr>
            <p:ph idx="12" type="sldNum"/>
          </p:nvPr>
        </p:nvSpPr>
        <p:spPr>
          <a:xfrm>
            <a:off x="8452577" y="4795620"/>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id="240" name="Google Shape;240;p17"/>
          <p:cNvPicPr preferRelativeResize="0"/>
          <p:nvPr/>
        </p:nvPicPr>
        <p:blipFill rotWithShape="1">
          <a:blip r:embed="rId3">
            <a:alphaModFix/>
          </a:blip>
          <a:srcRect b="0" l="0" r="0" t="0"/>
          <a:stretch/>
        </p:blipFill>
        <p:spPr>
          <a:xfrm>
            <a:off x="6277176" y="2202784"/>
            <a:ext cx="2527200" cy="2409900"/>
          </a:xfrm>
          <a:prstGeom prst="rect">
            <a:avLst/>
          </a:prstGeom>
          <a:noFill/>
          <a:ln>
            <a:noFill/>
          </a:ln>
        </p:spPr>
      </p:pic>
      <p:sp>
        <p:nvSpPr>
          <p:cNvPr id="241" name="Google Shape;241;p17"/>
          <p:cNvSpPr txBox="1"/>
          <p:nvPr>
            <p:ph type="title"/>
          </p:nvPr>
        </p:nvSpPr>
        <p:spPr>
          <a:xfrm>
            <a:off x="372313" y="113473"/>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000"/>
              <a:buFont typeface="Arial"/>
              <a:buNone/>
            </a:pPr>
            <a:r>
              <a:rPr b="1" i="0" lang="fr-FR" sz="4000" u="none" cap="none" strike="noStrike">
                <a:solidFill>
                  <a:schemeClr val="dk1"/>
                </a:solidFill>
                <a:latin typeface="Arial"/>
                <a:ea typeface="Arial"/>
                <a:cs typeface="Arial"/>
                <a:sym typeface="Arial"/>
              </a:rPr>
              <a:t>4 principes de l’apprentissage des adultes</a:t>
            </a:r>
            <a:endParaRPr/>
          </a:p>
        </p:txBody>
      </p:sp>
      <p:sp>
        <p:nvSpPr>
          <p:cNvPr id="242" name="Google Shape;242;p17"/>
          <p:cNvSpPr txBox="1"/>
          <p:nvPr>
            <p:ph idx="1" type="body"/>
          </p:nvPr>
        </p:nvSpPr>
        <p:spPr>
          <a:xfrm>
            <a:off x="457200" y="1797500"/>
            <a:ext cx="6137700" cy="3165897"/>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p:txBody>
      </p:sp>
      <p:sp>
        <p:nvSpPr>
          <p:cNvPr id="243" name="Google Shape;243;p17"/>
          <p:cNvSpPr txBox="1"/>
          <p:nvPr>
            <p:ph idx="12" type="sldNum"/>
          </p:nvPr>
        </p:nvSpPr>
        <p:spPr>
          <a:xfrm>
            <a:off x="8447061" y="478488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44" name="Google Shape;244;p17"/>
          <p:cNvSpPr txBox="1"/>
          <p:nvPr/>
        </p:nvSpPr>
        <p:spPr>
          <a:xfrm>
            <a:off x="292705" y="1386290"/>
            <a:ext cx="7877542" cy="2677656"/>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L’implication dans le processus d'apprentissage</a:t>
            </a:r>
            <a:endParaRPr/>
          </a:p>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L'expérience comme base de l'apprentissage</a:t>
            </a:r>
            <a:endParaRPr/>
          </a:p>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L’apprentissage pertinent et applicable</a:t>
            </a:r>
            <a:endParaRPr/>
          </a:p>
          <a:p>
            <a:pPr indent="-342900" lvl="0" marL="342900" marR="0" rtl="0" algn="l">
              <a:lnSpc>
                <a:spcPct val="100000"/>
              </a:lnSpc>
              <a:spcBef>
                <a:spcPts val="0"/>
              </a:spcBef>
              <a:spcAft>
                <a:spcPts val="0"/>
              </a:spcAft>
              <a:buClr>
                <a:srgbClr val="000000"/>
              </a:buClr>
              <a:buSzPts val="2400"/>
              <a:buFont typeface="Arial"/>
              <a:buAutoNum type="arabicPeriod"/>
            </a:pPr>
            <a:r>
              <a:rPr b="0" i="0" lang="fr-FR" sz="2400" u="none" cap="none" strike="noStrike">
                <a:solidFill>
                  <a:srgbClr val="000000"/>
                </a:solidFill>
                <a:latin typeface="Arial"/>
                <a:ea typeface="Arial"/>
                <a:cs typeface="Arial"/>
                <a:sym typeface="Arial"/>
              </a:rPr>
              <a:t>L’apprentissage par la résolution de problèmes</a:t>
            </a:r>
            <a:endParaRPr/>
          </a:p>
          <a:p>
            <a:pPr indent="-342900" lvl="0" marL="34290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600"/>
              <a:buFont typeface="Arial"/>
              <a:buNone/>
            </a:pPr>
            <a:r>
              <a:rPr b="0" i="0" lang="fr-FR" sz="2400" u="none" cap="none" strike="noStrike">
                <a:solidFill>
                  <a:srgbClr val="000000"/>
                </a:solidFill>
                <a:latin typeface="Arial"/>
                <a:ea typeface="Arial"/>
                <a:cs typeface="Arial"/>
                <a:sym typeface="Arial"/>
              </a:rPr>
              <a:t>Est-ce comme cela que VOUS apprenez ?</a:t>
            </a:r>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8"/>
          <p:cNvSpPr txBox="1"/>
          <p:nvPr>
            <p:ph type="title"/>
          </p:nvPr>
        </p:nvSpPr>
        <p:spPr>
          <a:xfrm>
            <a:off x="429768" y="231365"/>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100"/>
              <a:buFont typeface="Arial"/>
              <a:buNone/>
            </a:pPr>
            <a:r>
              <a:rPr b="1" i="0" lang="fr-FR" sz="4400" u="none" cap="none" strike="noStrike">
                <a:solidFill>
                  <a:schemeClr val="dk1"/>
                </a:solidFill>
                <a:latin typeface="Arial"/>
                <a:ea typeface="Arial"/>
                <a:cs typeface="Arial"/>
                <a:sym typeface="Arial"/>
              </a:rPr>
              <a:t>Instructions pour l’apprentissage des adultes</a:t>
            </a:r>
            <a:endParaRPr/>
          </a:p>
        </p:txBody>
      </p:sp>
      <p:sp>
        <p:nvSpPr>
          <p:cNvPr id="250" name="Google Shape;250;p18"/>
          <p:cNvSpPr txBox="1"/>
          <p:nvPr>
            <p:ph idx="1" type="body"/>
          </p:nvPr>
        </p:nvSpPr>
        <p:spPr>
          <a:xfrm>
            <a:off x="429768" y="1372862"/>
            <a:ext cx="7886737" cy="2556744"/>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2"/>
              </a:buClr>
              <a:buSzPts val="2400"/>
              <a:buFont typeface="Arial"/>
              <a:buAutoNum type="arabicPeriod"/>
            </a:pPr>
            <a:r>
              <a:rPr b="0" i="0" lang="fr-FR" sz="2400" u="none" cap="none" strike="noStrike">
                <a:solidFill>
                  <a:srgbClr val="000000"/>
                </a:solidFill>
                <a:latin typeface="Arial"/>
                <a:ea typeface="Arial"/>
                <a:cs typeface="Arial"/>
                <a:sym typeface="Arial"/>
              </a:rPr>
              <a:t>Définissez votre principe de l’apprentissage pour adultes avec vos propres mots ou à l’aide d’un dessin</a:t>
            </a:r>
            <a:endParaRPr b="0" i="0" sz="2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400"/>
              <a:buFont typeface="Arial"/>
              <a:buAutoNum type="arabicPeriod"/>
            </a:pPr>
            <a:r>
              <a:rPr b="0" i="0" lang="fr-FR" sz="2400" u="none" cap="none" strike="noStrike">
                <a:solidFill>
                  <a:srgbClr val="000000"/>
                </a:solidFill>
                <a:latin typeface="Arial"/>
                <a:ea typeface="Arial"/>
                <a:cs typeface="Arial"/>
                <a:sym typeface="Arial"/>
              </a:rPr>
              <a:t>Donnez un exemple d'une occasion où vous avez appris quelque chose de cette manière.</a:t>
            </a:r>
            <a:endParaRPr b="0" i="0" sz="2400" u="none" cap="none" strike="noStrike">
              <a:solidFill>
                <a:srgbClr val="000000"/>
              </a:solidFill>
              <a:latin typeface="Arial"/>
              <a:ea typeface="Arial"/>
              <a:cs typeface="Arial"/>
              <a:sym typeface="Arial"/>
            </a:endParaRPr>
          </a:p>
          <a:p>
            <a:pPr indent="-457200" lvl="0" marL="457200" marR="0" rtl="0" algn="l">
              <a:lnSpc>
                <a:spcPct val="100000"/>
              </a:lnSpc>
              <a:spcBef>
                <a:spcPts val="0"/>
              </a:spcBef>
              <a:spcAft>
                <a:spcPts val="0"/>
              </a:spcAft>
              <a:buClr>
                <a:schemeClr val="dk2"/>
              </a:buClr>
              <a:buSzPts val="2400"/>
              <a:buFont typeface="Arial"/>
              <a:buAutoNum type="arabicPeriod"/>
            </a:pPr>
            <a:r>
              <a:rPr b="0" i="0" lang="fr-FR" sz="2400" u="none" cap="none" strike="noStrike">
                <a:solidFill>
                  <a:schemeClr val="dk1"/>
                </a:solidFill>
                <a:latin typeface="Arial"/>
                <a:ea typeface="Arial"/>
                <a:cs typeface="Arial"/>
                <a:sym typeface="Arial"/>
              </a:rPr>
              <a:t>Expliquez comment vous appliquerez ce principe dans votre rôle de Coach Pair.</a:t>
            </a:r>
            <a:endParaRPr/>
          </a:p>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FF"/>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350"/>
              <a:buFont typeface="Arial"/>
              <a:buNone/>
            </a:pPr>
            <a:r>
              <a:t/>
            </a:r>
            <a:endParaRPr b="0" i="0" sz="1400" u="none" cap="none" strike="noStrike">
              <a:solidFill>
                <a:srgbClr val="000000"/>
              </a:solidFill>
              <a:latin typeface="Arial"/>
              <a:ea typeface="Arial"/>
              <a:cs typeface="Arial"/>
              <a:sym typeface="Arial"/>
            </a:endParaRPr>
          </a:p>
        </p:txBody>
      </p:sp>
      <p:sp>
        <p:nvSpPr>
          <p:cNvPr id="251" name="Google Shape;251;p18"/>
          <p:cNvSpPr txBox="1"/>
          <p:nvPr>
            <p:ph idx="12" type="sldNum"/>
          </p:nvPr>
        </p:nvSpPr>
        <p:spPr>
          <a:xfrm>
            <a:off x="8431512" y="4778959"/>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52" name="Google Shape;252;p18"/>
          <p:cNvSpPr txBox="1"/>
          <p:nvPr/>
        </p:nvSpPr>
        <p:spPr>
          <a:xfrm>
            <a:off x="601199" y="3759645"/>
            <a:ext cx="7886737" cy="747211"/>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500"/>
              <a:buFont typeface="Arial"/>
              <a:buNone/>
            </a:pPr>
            <a:r>
              <a:rPr b="0" i="1" lang="fr-FR" sz="2000" u="none" cap="none" strike="noStrike">
                <a:solidFill>
                  <a:schemeClr val="dk1"/>
                </a:solidFill>
                <a:latin typeface="Arial"/>
                <a:ea typeface="Arial"/>
                <a:cs typeface="Arial"/>
                <a:sym typeface="Arial"/>
              </a:rPr>
              <a:t>Vous avez 10 minutes pour travailler en petits groupes. Ensuite, nous ferons une présentation à tout le monde !</a:t>
            </a:r>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19"/>
          <p:cNvSpPr txBox="1"/>
          <p:nvPr>
            <p:ph type="title"/>
          </p:nvPr>
        </p:nvSpPr>
        <p:spPr>
          <a:xfrm>
            <a:off x="487851" y="-159"/>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Étapes du TLC</a:t>
            </a:r>
            <a:endParaRPr/>
          </a:p>
        </p:txBody>
      </p:sp>
      <p:sp>
        <p:nvSpPr>
          <p:cNvPr id="258" name="Google Shape;258;p19"/>
          <p:cNvSpPr txBox="1"/>
          <p:nvPr>
            <p:ph idx="12" type="sldNum"/>
          </p:nvPr>
        </p:nvSpPr>
        <p:spPr>
          <a:xfrm>
            <a:off x="8409320" y="477972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59" name="Google Shape;259;p19"/>
          <p:cNvSpPr/>
          <p:nvPr/>
        </p:nvSpPr>
        <p:spPr>
          <a:xfrm>
            <a:off x="3776190" y="1169331"/>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1</a:t>
            </a:r>
            <a:endParaRPr/>
          </a:p>
        </p:txBody>
      </p:sp>
      <p:sp>
        <p:nvSpPr>
          <p:cNvPr id="260" name="Google Shape;260;p19"/>
          <p:cNvSpPr/>
          <p:nvPr/>
        </p:nvSpPr>
        <p:spPr>
          <a:xfrm>
            <a:off x="3776193" y="3264934"/>
            <a:ext cx="1233294" cy="1379782"/>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3</a:t>
            </a:r>
            <a:endParaRPr/>
          </a:p>
        </p:txBody>
      </p:sp>
      <p:sp>
        <p:nvSpPr>
          <p:cNvPr id="261" name="Google Shape;261;p19"/>
          <p:cNvSpPr/>
          <p:nvPr/>
        </p:nvSpPr>
        <p:spPr>
          <a:xfrm>
            <a:off x="5965610" y="2180088"/>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2</a:t>
            </a:r>
            <a:endParaRPr/>
          </a:p>
        </p:txBody>
      </p:sp>
      <p:sp>
        <p:nvSpPr>
          <p:cNvPr id="262" name="Google Shape;262;p19"/>
          <p:cNvSpPr/>
          <p:nvPr/>
        </p:nvSpPr>
        <p:spPr>
          <a:xfrm>
            <a:off x="1568679" y="2171147"/>
            <a:ext cx="1233226" cy="1379776"/>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4</a:t>
            </a:r>
            <a:endParaRPr/>
          </a:p>
        </p:txBody>
      </p:sp>
      <p:sp>
        <p:nvSpPr>
          <p:cNvPr id="263" name="Google Shape;263;p19"/>
          <p:cNvSpPr/>
          <p:nvPr/>
        </p:nvSpPr>
        <p:spPr>
          <a:xfrm rot="-2667974">
            <a:off x="5305551" y="1813340"/>
            <a:ext cx="485188" cy="847472"/>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4" name="Google Shape;264;p19"/>
          <p:cNvSpPr/>
          <p:nvPr/>
        </p:nvSpPr>
        <p:spPr>
          <a:xfrm rot="3110182">
            <a:off x="5256169" y="3312054"/>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5" name="Google Shape;265;p19"/>
          <p:cNvSpPr/>
          <p:nvPr/>
        </p:nvSpPr>
        <p:spPr>
          <a:xfrm rot="7385527">
            <a:off x="2845145" y="3214336"/>
            <a:ext cx="582572" cy="865708"/>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6" name="Google Shape;266;p19"/>
          <p:cNvSpPr/>
          <p:nvPr/>
        </p:nvSpPr>
        <p:spPr>
          <a:xfrm rot="-7099652">
            <a:off x="2977368" y="1728442"/>
            <a:ext cx="582574" cy="86570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267" name="Google Shape;267;p19"/>
          <p:cNvSpPr txBox="1"/>
          <p:nvPr/>
        </p:nvSpPr>
        <p:spPr>
          <a:xfrm>
            <a:off x="5138801" y="1113974"/>
            <a:ext cx="3068664" cy="65564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1. Saluer les succès et vérifier les objectifs</a:t>
            </a:r>
            <a:endParaRPr/>
          </a:p>
        </p:txBody>
      </p:sp>
      <p:sp>
        <p:nvSpPr>
          <p:cNvPr id="268" name="Google Shape;268;p19"/>
          <p:cNvSpPr txBox="1"/>
          <p:nvPr/>
        </p:nvSpPr>
        <p:spPr>
          <a:xfrm>
            <a:off x="5861679" y="3774572"/>
            <a:ext cx="2875789" cy="67579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2. Partager les défis rencontrés en salle de classe et à l'école</a:t>
            </a:r>
            <a:endParaRPr/>
          </a:p>
        </p:txBody>
      </p:sp>
      <p:sp>
        <p:nvSpPr>
          <p:cNvPr id="269" name="Google Shape;269;p19"/>
          <p:cNvSpPr txBox="1"/>
          <p:nvPr/>
        </p:nvSpPr>
        <p:spPr>
          <a:xfrm>
            <a:off x="789005" y="3980503"/>
            <a:ext cx="2434644" cy="397388"/>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3. Réfléchir aux solutions</a:t>
            </a:r>
            <a:endParaRPr/>
          </a:p>
        </p:txBody>
      </p:sp>
      <p:sp>
        <p:nvSpPr>
          <p:cNvPr id="270" name="Google Shape;270;p19"/>
          <p:cNvSpPr txBox="1"/>
          <p:nvPr/>
        </p:nvSpPr>
        <p:spPr>
          <a:xfrm>
            <a:off x="487851" y="1412960"/>
            <a:ext cx="2649611" cy="64633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425"/>
              <a:buFont typeface="Arial"/>
              <a:buNone/>
            </a:pPr>
            <a:r>
              <a:rPr b="0" i="0" lang="fr-FR" sz="1700" u="none" cap="none" strike="noStrike">
                <a:solidFill>
                  <a:srgbClr val="000000"/>
                </a:solidFill>
                <a:latin typeface="Arial"/>
                <a:ea typeface="Arial"/>
                <a:cs typeface="Arial"/>
                <a:sym typeface="Arial"/>
              </a:rPr>
              <a:t>4. Fixer des objectifs pour la mise en œuvre des solutions</a:t>
            </a:r>
            <a:endParaRPr/>
          </a:p>
        </p:txBody>
      </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2"/>
          <p:cNvSpPr txBox="1"/>
          <p:nvPr>
            <p:ph idx="12" type="sldNum"/>
          </p:nvPr>
        </p:nvSpPr>
        <p:spPr>
          <a:xfrm>
            <a:off x="6942582" y="4862642"/>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94" name="Google Shape;94;p2"/>
          <p:cNvPicPr preferRelativeResize="0"/>
          <p:nvPr/>
        </p:nvPicPr>
        <p:blipFill rotWithShape="1">
          <a:blip r:embed="rId4">
            <a:alphaModFix/>
          </a:blip>
          <a:srcRect b="0" l="0" r="0" t="0"/>
          <a:stretch/>
        </p:blipFill>
        <p:spPr>
          <a:xfrm>
            <a:off x="2424680" y="497967"/>
            <a:ext cx="4360168" cy="4171766"/>
          </a:xfrm>
          <a:prstGeom prst="rect">
            <a:avLst/>
          </a:prstGeom>
          <a:noFill/>
          <a:ln>
            <a:noFill/>
          </a:ln>
        </p:spPr>
      </p:pic>
      <p:sp>
        <p:nvSpPr>
          <p:cNvPr id="95" name="Google Shape;95;p2"/>
          <p:cNvSpPr txBox="1"/>
          <p:nvPr/>
        </p:nvSpPr>
        <p:spPr>
          <a:xfrm>
            <a:off x="0" y="136370"/>
            <a:ext cx="9144000" cy="40010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00"/>
              <a:buFont typeface="Arial"/>
              <a:buNone/>
            </a:pPr>
            <a:r>
              <a:rPr b="1" i="0" lang="fr-FR" sz="2000" u="none" cap="none" strike="noStrike">
                <a:solidFill>
                  <a:srgbClr val="000000"/>
                </a:solidFill>
                <a:latin typeface="Arial"/>
                <a:ea typeface="Arial"/>
                <a:cs typeface="Arial"/>
                <a:sym typeface="Arial"/>
              </a:rPr>
              <a:t>Compétences de base pour le personnel enseignant du primaire en situations de crise</a:t>
            </a:r>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0"/>
          <p:cNvSpPr txBox="1"/>
          <p:nvPr>
            <p:ph type="title"/>
          </p:nvPr>
        </p:nvSpPr>
        <p:spPr>
          <a:xfrm>
            <a:off x="457199" y="0"/>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Pratiquer les TLC</a:t>
            </a:r>
            <a:endParaRPr/>
          </a:p>
        </p:txBody>
      </p:sp>
      <p:sp>
        <p:nvSpPr>
          <p:cNvPr id="276" name="Google Shape;276;p20"/>
          <p:cNvSpPr txBox="1"/>
          <p:nvPr>
            <p:ph idx="12" type="sldNum"/>
          </p:nvPr>
        </p:nvSpPr>
        <p:spPr>
          <a:xfrm>
            <a:off x="8427947" y="4786708"/>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77" name="Google Shape;277;p20"/>
          <p:cNvSpPr txBox="1"/>
          <p:nvPr/>
        </p:nvSpPr>
        <p:spPr>
          <a:xfrm>
            <a:off x="457199" y="1141496"/>
            <a:ext cx="7826644" cy="350024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500"/>
              <a:buFont typeface="Arial"/>
              <a:buNone/>
            </a:pPr>
            <a:r>
              <a:rPr b="0" i="0" lang="fr-FR" sz="2000" u="none" cap="none" strike="noStrike">
                <a:solidFill>
                  <a:srgbClr val="000000"/>
                </a:solidFill>
                <a:latin typeface="Arial"/>
                <a:ea typeface="Arial"/>
                <a:cs typeface="Arial"/>
                <a:sym typeface="Arial"/>
              </a:rPr>
              <a:t>Chaque participant·e aura 15 minutes pour s'entraîner à animer un TLC. Les autres participant·es joueront le rôle d'enseignant·es.</a:t>
            </a:r>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Sélectionnez un ou une participant·e qui jouera le rôle du Coach Pair, tous les autres participant·es joueront le rôle d’enseignant·es.</a:t>
            </a:r>
            <a:endParaRPr/>
          </a:p>
          <a:p>
            <a:pPr indent="-330200" lvl="0" marL="4572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Sélectionnez un défi à discuter en TLC.</a:t>
            </a:r>
            <a:endParaRPr/>
          </a:p>
          <a:p>
            <a:pPr indent="-228600" lvl="0" marL="3429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Animez le TLC pendant 15 minutes.</a:t>
            </a:r>
            <a:endParaRPr/>
          </a:p>
          <a:p>
            <a:pPr indent="-228600" lvl="0" marL="3429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Arial"/>
              <a:ea typeface="Arial"/>
              <a:cs typeface="Arial"/>
              <a:sym typeface="Arial"/>
            </a:endParaRPr>
          </a:p>
          <a:p>
            <a:pPr indent="-444500" lvl="0" marL="457200" marR="0" rtl="0" algn="l">
              <a:lnSpc>
                <a:spcPct val="100000"/>
              </a:lnSpc>
              <a:spcBef>
                <a:spcPts val="0"/>
              </a:spcBef>
              <a:spcAft>
                <a:spcPts val="0"/>
              </a:spcAft>
              <a:buClr>
                <a:srgbClr val="000000"/>
              </a:buClr>
              <a:buSzPts val="1800"/>
              <a:buFont typeface="Calibri"/>
              <a:buAutoNum type="arabicPeriod"/>
            </a:pPr>
            <a:r>
              <a:rPr b="0" i="0" lang="fr-FR" sz="1800" u="none" cap="none" strike="noStrike">
                <a:solidFill>
                  <a:srgbClr val="000000"/>
                </a:solidFill>
                <a:latin typeface="Arial"/>
                <a:ea typeface="Arial"/>
                <a:cs typeface="Arial"/>
                <a:sym typeface="Arial"/>
              </a:rPr>
              <a:t>Après 15 minutes, chaque groupe partagera deux éléments que le ou la Coach Pair a bien faits et un élément qu’il ou elle pourrait améliorer.</a:t>
            </a:r>
            <a:endParaRPr/>
          </a:p>
        </p:txBody>
      </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1"/>
          <p:cNvSpPr txBox="1"/>
          <p:nvPr>
            <p:ph type="ctrTitle"/>
          </p:nvPr>
        </p:nvSpPr>
        <p:spPr>
          <a:xfrm>
            <a:off x="381643" y="406446"/>
            <a:ext cx="77724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2</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Cercles d'apprentissage </a:t>
            </a:r>
            <a:r>
              <a:rPr b="1" lang="fr-FR" sz="3600">
                <a:latin typeface="Arial"/>
                <a:ea typeface="Arial"/>
                <a:cs typeface="Arial"/>
                <a:sym typeface="Arial"/>
              </a:rPr>
              <a:t>pour le personnel </a:t>
            </a:r>
            <a:r>
              <a:rPr b="1" i="0" lang="fr-FR" sz="3600" u="none" cap="none" strike="noStrike">
                <a:latin typeface="Arial"/>
                <a:ea typeface="Arial"/>
                <a:cs typeface="Arial"/>
                <a:sym typeface="Arial"/>
              </a:rPr>
              <a:t>enseignant (TLC)</a:t>
            </a:r>
            <a:endParaRPr/>
          </a:p>
        </p:txBody>
      </p:sp>
      <p:sp>
        <p:nvSpPr>
          <p:cNvPr id="283" name="Google Shape;283;p21"/>
          <p:cNvSpPr txBox="1"/>
          <p:nvPr>
            <p:ph idx="1" type="subTitle"/>
          </p:nvPr>
        </p:nvSpPr>
        <p:spPr>
          <a:xfrm>
            <a:off x="451981" y="2682651"/>
            <a:ext cx="7772400" cy="7124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lt2"/>
              </a:buClr>
              <a:buSzPts val="500"/>
              <a:buFont typeface="Arial"/>
              <a:buNone/>
            </a:pPr>
            <a:r>
              <a:rPr b="1" i="0" lang="fr-FR" sz="2000" u="none" cap="none" strike="noStrike">
                <a:latin typeface="Arial"/>
                <a:ea typeface="Arial"/>
                <a:cs typeface="Arial"/>
                <a:sym typeface="Arial"/>
              </a:rPr>
              <a:t>Séance 2 : Fixer des objectifs dans les 4 domaines de compétences de base de</a:t>
            </a:r>
            <a:r>
              <a:rPr b="1" i="1" lang="fr-FR" sz="2000" u="none" cap="none" strike="noStrike">
                <a:latin typeface="Arial"/>
                <a:ea typeface="Arial"/>
                <a:cs typeface="Arial"/>
                <a:sym typeface="Arial"/>
              </a:rPr>
              <a:t> la formation pour les enseignants du primaire en situations de crise</a:t>
            </a:r>
            <a:endParaRPr/>
          </a:p>
        </p:txBody>
      </p:sp>
      <p:sp>
        <p:nvSpPr>
          <p:cNvPr id="284" name="Google Shape;284;p21"/>
          <p:cNvSpPr txBox="1"/>
          <p:nvPr>
            <p:ph idx="12" type="sldNum"/>
          </p:nvPr>
        </p:nvSpPr>
        <p:spPr>
          <a:xfrm>
            <a:off x="6907400" y="4829256"/>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22"/>
          <p:cNvSpPr txBox="1"/>
          <p:nvPr>
            <p:ph idx="12" type="sldNum"/>
          </p:nvPr>
        </p:nvSpPr>
        <p:spPr>
          <a:xfrm>
            <a:off x="6898541" y="4851085"/>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pic>
        <p:nvPicPr>
          <p:cNvPr id="290" name="Google Shape;290;p22"/>
          <p:cNvPicPr preferRelativeResize="0"/>
          <p:nvPr/>
        </p:nvPicPr>
        <p:blipFill rotWithShape="1">
          <a:blip r:embed="rId4">
            <a:alphaModFix/>
          </a:blip>
          <a:srcRect b="0" l="0" r="0" t="0"/>
          <a:stretch/>
        </p:blipFill>
        <p:spPr>
          <a:xfrm>
            <a:off x="2330698" y="560835"/>
            <a:ext cx="4451608" cy="4259254"/>
          </a:xfrm>
          <a:prstGeom prst="rect">
            <a:avLst/>
          </a:prstGeom>
          <a:noFill/>
          <a:ln>
            <a:noFill/>
          </a:ln>
        </p:spPr>
      </p:pic>
      <p:sp>
        <p:nvSpPr>
          <p:cNvPr id="291" name="Google Shape;291;p22"/>
          <p:cNvSpPr txBox="1"/>
          <p:nvPr/>
        </p:nvSpPr>
        <p:spPr>
          <a:xfrm>
            <a:off x="0" y="260046"/>
            <a:ext cx="9144000" cy="40010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00"/>
              <a:buFont typeface="Arial"/>
              <a:buNone/>
            </a:pPr>
            <a:r>
              <a:rPr b="1" i="0" lang="fr-FR" sz="2000" u="none" cap="none" strike="noStrike">
                <a:solidFill>
                  <a:srgbClr val="000000"/>
                </a:solidFill>
                <a:latin typeface="Arial"/>
                <a:ea typeface="Arial"/>
                <a:cs typeface="Arial"/>
                <a:sym typeface="Arial"/>
              </a:rPr>
              <a:t>Compétences de base pour le personnel enseignant du primaire en situations de crise</a:t>
            </a:r>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23"/>
          <p:cNvSpPr txBox="1"/>
          <p:nvPr>
            <p:ph type="title"/>
          </p:nvPr>
        </p:nvSpPr>
        <p:spPr>
          <a:xfrm>
            <a:off x="370003" y="-38745"/>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Objectifs</a:t>
            </a:r>
            <a:endParaRPr/>
          </a:p>
        </p:txBody>
      </p:sp>
      <p:sp>
        <p:nvSpPr>
          <p:cNvPr id="297" name="Google Shape;297;p23"/>
          <p:cNvSpPr txBox="1"/>
          <p:nvPr>
            <p:ph idx="1" type="body"/>
          </p:nvPr>
        </p:nvSpPr>
        <p:spPr>
          <a:xfrm>
            <a:off x="764247" y="1769786"/>
            <a:ext cx="7565099" cy="2993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2"/>
              </a:buClr>
              <a:buSzPts val="2400"/>
              <a:buFont typeface="Arial"/>
              <a:buChar char="•"/>
            </a:pPr>
            <a:r>
              <a:rPr b="0" i="0" lang="fr-FR" sz="2400" u="none" cap="none" strike="noStrike">
                <a:solidFill>
                  <a:srgbClr val="000000"/>
                </a:solidFill>
                <a:latin typeface="Arial"/>
                <a:ea typeface="Arial"/>
                <a:cs typeface="Arial"/>
                <a:sym typeface="Arial"/>
              </a:rPr>
              <a:t>Fixer des objectifs dans les 4 domaines de compétences de base de </a:t>
            </a:r>
            <a:r>
              <a:rPr b="0" i="1" lang="fr-FR" sz="2400" u="none" cap="none" strike="noStrike">
                <a:solidFill>
                  <a:srgbClr val="000000"/>
                </a:solidFill>
                <a:latin typeface="Arial"/>
                <a:ea typeface="Arial"/>
                <a:cs typeface="Arial"/>
                <a:sym typeface="Arial"/>
              </a:rPr>
              <a:t>la formation des enseignants du primaire en situations de crise</a:t>
            </a:r>
            <a:endParaRPr/>
          </a:p>
          <a:p>
            <a:pPr indent="-457200" lvl="0" marL="457200" marR="0" rtl="0" algn="l">
              <a:lnSpc>
                <a:spcPct val="100000"/>
              </a:lnSpc>
              <a:spcBef>
                <a:spcPts val="0"/>
              </a:spcBef>
              <a:spcAft>
                <a:spcPts val="0"/>
              </a:spcAft>
              <a:buClr>
                <a:schemeClr val="dk2"/>
              </a:buClr>
              <a:buSzPts val="2400"/>
              <a:buFont typeface="Arial"/>
              <a:buChar char="•"/>
            </a:pPr>
            <a:r>
              <a:rPr b="0" i="0" lang="fr-FR" sz="2400" u="none" cap="none" strike="noStrike">
                <a:solidFill>
                  <a:srgbClr val="000000"/>
                </a:solidFill>
                <a:latin typeface="Arial"/>
                <a:ea typeface="Arial"/>
                <a:cs typeface="Arial"/>
                <a:sym typeface="Arial"/>
              </a:rPr>
              <a:t>Expliquer le but des fiches de suivi des objectifs</a:t>
            </a:r>
            <a:endParaRPr/>
          </a:p>
          <a:p>
            <a:pPr indent="-457200" lvl="0" marL="457200" marR="0" rtl="0" algn="l">
              <a:lnSpc>
                <a:spcPct val="100000"/>
              </a:lnSpc>
              <a:spcBef>
                <a:spcPts val="0"/>
              </a:spcBef>
              <a:spcAft>
                <a:spcPts val="0"/>
              </a:spcAft>
              <a:buClr>
                <a:schemeClr val="dk2"/>
              </a:buClr>
              <a:buSzPts val="2400"/>
              <a:buFont typeface="Arial"/>
              <a:buChar char="•"/>
            </a:pPr>
            <a:r>
              <a:rPr b="0" i="0" lang="fr-FR" sz="2400" u="none" cap="none" strike="noStrike">
                <a:solidFill>
                  <a:srgbClr val="000000"/>
                </a:solidFill>
                <a:latin typeface="Arial"/>
                <a:ea typeface="Arial"/>
                <a:cs typeface="Arial"/>
                <a:sym typeface="Arial"/>
              </a:rPr>
              <a:t>Identifier les étapes de la planification d'un TLC</a:t>
            </a:r>
            <a:endParaRPr/>
          </a:p>
        </p:txBody>
      </p:sp>
      <p:sp>
        <p:nvSpPr>
          <p:cNvPr id="298" name="Google Shape;298;p23"/>
          <p:cNvSpPr txBox="1"/>
          <p:nvPr>
            <p:ph idx="12" type="sldNum"/>
          </p:nvPr>
        </p:nvSpPr>
        <p:spPr>
          <a:xfrm>
            <a:off x="8479297" y="4794482"/>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299" name="Google Shape;299;p23"/>
          <p:cNvSpPr/>
          <p:nvPr/>
        </p:nvSpPr>
        <p:spPr>
          <a:xfrm>
            <a:off x="370003" y="1205437"/>
            <a:ext cx="8183378" cy="461664"/>
          </a:xfrm>
          <a:prstGeom prst="rect">
            <a:avLst/>
          </a:prstGeom>
          <a:noFill/>
          <a:ln>
            <a:noFill/>
          </a:ln>
        </p:spPr>
        <p:txBody>
          <a:bodyPr anchorCtr="0" anchor="t" bIns="45700" lIns="91425" spcFirstLastPara="1" rIns="91425" wrap="square" tIns="45700">
            <a:noAutofit/>
          </a:bodyPr>
          <a:lstStyle/>
          <a:p>
            <a:pPr indent="0" lvl="0" marL="7620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a:p>
        </p:txBody>
      </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24"/>
          <p:cNvSpPr txBox="1"/>
          <p:nvPr>
            <p:ph type="ctrTitle"/>
          </p:nvPr>
        </p:nvSpPr>
        <p:spPr>
          <a:xfrm>
            <a:off x="381000" y="86357"/>
            <a:ext cx="77724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3</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Observations en classe</a:t>
            </a:r>
            <a:endParaRPr/>
          </a:p>
        </p:txBody>
      </p:sp>
      <p:sp>
        <p:nvSpPr>
          <p:cNvPr id="305" name="Google Shape;305;p24"/>
          <p:cNvSpPr txBox="1"/>
          <p:nvPr>
            <p:ph idx="1" type="subTitle"/>
          </p:nvPr>
        </p:nvSpPr>
        <p:spPr>
          <a:xfrm>
            <a:off x="381000" y="2620659"/>
            <a:ext cx="7772400" cy="7124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lt2"/>
              </a:buClr>
              <a:buSzPts val="500"/>
              <a:buFont typeface="Arial"/>
              <a:buNone/>
            </a:pPr>
            <a:r>
              <a:rPr b="1" i="0" lang="fr-FR" sz="2000" u="none" cap="none" strike="noStrike">
                <a:latin typeface="Arial"/>
                <a:ea typeface="Arial"/>
                <a:cs typeface="Arial"/>
                <a:sym typeface="Arial"/>
              </a:rPr>
              <a:t>Séance 1 : Observations en classe</a:t>
            </a:r>
            <a:endParaRPr/>
          </a:p>
        </p:txBody>
      </p:sp>
      <p:sp>
        <p:nvSpPr>
          <p:cNvPr id="306" name="Google Shape;306;p24"/>
          <p:cNvSpPr txBox="1"/>
          <p:nvPr>
            <p:ph idx="12" type="sldNum"/>
          </p:nvPr>
        </p:nvSpPr>
        <p:spPr>
          <a:xfrm>
            <a:off x="6915149" y="4854158"/>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25"/>
          <p:cNvSpPr txBox="1"/>
          <p:nvPr>
            <p:ph type="title"/>
          </p:nvPr>
        </p:nvSpPr>
        <p:spPr>
          <a:xfrm>
            <a:off x="410706" y="0"/>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Objectifs</a:t>
            </a:r>
            <a:endParaRPr/>
          </a:p>
        </p:txBody>
      </p:sp>
      <p:sp>
        <p:nvSpPr>
          <p:cNvPr id="312" name="Google Shape;312;p25"/>
          <p:cNvSpPr txBox="1"/>
          <p:nvPr>
            <p:ph idx="1" type="body"/>
          </p:nvPr>
        </p:nvSpPr>
        <p:spPr>
          <a:xfrm>
            <a:off x="742956" y="1687921"/>
            <a:ext cx="7565099" cy="2993700"/>
          </a:xfrm>
          <a:prstGeom prst="rect">
            <a:avLst/>
          </a:prstGeom>
          <a:noFill/>
          <a:ln>
            <a:noFill/>
          </a:ln>
        </p:spPr>
        <p:txBody>
          <a:bodyPr anchorCtr="0" anchor="t" bIns="91425" lIns="91425" spcFirstLastPara="1" rIns="91425" wrap="square" tIns="91425">
            <a:noAutofit/>
          </a:bodyPr>
          <a:lstStyle/>
          <a:p>
            <a:pPr indent="-457200" lvl="0" marL="457200" marR="0" rtl="0" algn="l">
              <a:lnSpc>
                <a:spcPct val="100000"/>
              </a:lnSpc>
              <a:spcBef>
                <a:spcPts val="0"/>
              </a:spcBef>
              <a:spcAft>
                <a:spcPts val="0"/>
              </a:spcAft>
              <a:buClr>
                <a:schemeClr val="dk2"/>
              </a:buClr>
              <a:buSzPts val="2200"/>
              <a:buFont typeface="Arial"/>
              <a:buChar char="•"/>
            </a:pPr>
            <a:r>
              <a:rPr b="0" i="0" lang="fr-FR" sz="2200" u="none" cap="none" strike="noStrike">
                <a:solidFill>
                  <a:srgbClr val="000000"/>
                </a:solidFill>
                <a:latin typeface="Arial"/>
                <a:ea typeface="Arial"/>
                <a:cs typeface="Arial"/>
                <a:sym typeface="Arial"/>
              </a:rPr>
              <a:t>Établir des relations positives et de confiance avec les collègues enseignant·es et les autres parties prenantes de l'éducation</a:t>
            </a:r>
            <a:endParaRPr/>
          </a:p>
          <a:p>
            <a:pPr indent="-457200" lvl="0" marL="457200" marR="0" rtl="0" algn="l">
              <a:lnSpc>
                <a:spcPct val="100000"/>
              </a:lnSpc>
              <a:spcBef>
                <a:spcPts val="0"/>
              </a:spcBef>
              <a:spcAft>
                <a:spcPts val="0"/>
              </a:spcAft>
              <a:buClr>
                <a:schemeClr val="dk2"/>
              </a:buClr>
              <a:buSzPts val="2200"/>
              <a:buFont typeface="Arial"/>
              <a:buChar char="•"/>
            </a:pPr>
            <a:r>
              <a:rPr b="0" i="0" lang="fr-FR" sz="2200" u="none" cap="none" strike="noStrike">
                <a:solidFill>
                  <a:srgbClr val="000000"/>
                </a:solidFill>
                <a:latin typeface="Arial"/>
                <a:ea typeface="Arial"/>
                <a:cs typeface="Arial"/>
                <a:sym typeface="Arial"/>
              </a:rPr>
              <a:t>Distinguer le rôle de Coach Pair de celui de superviseur</a:t>
            </a:r>
            <a:endParaRPr/>
          </a:p>
          <a:p>
            <a:pPr indent="-457200" lvl="0" marL="457200" marR="0" rtl="0" algn="l">
              <a:lnSpc>
                <a:spcPct val="100000"/>
              </a:lnSpc>
              <a:spcBef>
                <a:spcPts val="0"/>
              </a:spcBef>
              <a:spcAft>
                <a:spcPts val="0"/>
              </a:spcAft>
              <a:buClr>
                <a:schemeClr val="dk2"/>
              </a:buClr>
              <a:buSzPts val="2200"/>
              <a:buFont typeface="Arial"/>
              <a:buChar char="•"/>
            </a:pPr>
            <a:r>
              <a:rPr b="0" i="0" lang="fr-FR" sz="2200" u="none" cap="none" strike="noStrike">
                <a:solidFill>
                  <a:srgbClr val="000000"/>
                </a:solidFill>
                <a:latin typeface="Arial"/>
                <a:ea typeface="Arial"/>
                <a:cs typeface="Arial"/>
                <a:sym typeface="Arial"/>
              </a:rPr>
              <a:t>Identifier les trois composantes d'une observation en classe</a:t>
            </a:r>
            <a:endParaRPr/>
          </a:p>
          <a:p>
            <a:pPr indent="-457200" lvl="0" marL="457200" marR="0" rtl="0" algn="l">
              <a:lnSpc>
                <a:spcPct val="100000"/>
              </a:lnSpc>
              <a:spcBef>
                <a:spcPts val="0"/>
              </a:spcBef>
              <a:spcAft>
                <a:spcPts val="0"/>
              </a:spcAft>
              <a:buClr>
                <a:schemeClr val="dk2"/>
              </a:buClr>
              <a:buSzPts val="2200"/>
              <a:buFont typeface="Arial"/>
              <a:buChar char="•"/>
            </a:pPr>
            <a:r>
              <a:rPr b="0" i="0" lang="fr-FR" sz="2200" u="none" cap="none" strike="noStrike">
                <a:solidFill>
                  <a:srgbClr val="000000"/>
                </a:solidFill>
                <a:latin typeface="Arial"/>
                <a:ea typeface="Arial"/>
                <a:cs typeface="Arial"/>
                <a:sym typeface="Arial"/>
              </a:rPr>
              <a:t>Utiliser une communication de soutien dans les réunions post-observation</a:t>
            </a:r>
            <a:endParaRPr/>
          </a:p>
        </p:txBody>
      </p:sp>
      <p:sp>
        <p:nvSpPr>
          <p:cNvPr id="313" name="Google Shape;313;p25"/>
          <p:cNvSpPr txBox="1"/>
          <p:nvPr>
            <p:ph idx="12" type="sldNum"/>
          </p:nvPr>
        </p:nvSpPr>
        <p:spPr>
          <a:xfrm>
            <a:off x="8448301" y="478864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314" name="Google Shape;314;p25"/>
          <p:cNvSpPr/>
          <p:nvPr/>
        </p:nvSpPr>
        <p:spPr>
          <a:xfrm>
            <a:off x="410706" y="1158029"/>
            <a:ext cx="8183378" cy="461664"/>
          </a:xfrm>
          <a:prstGeom prst="rect">
            <a:avLst/>
          </a:prstGeom>
          <a:noFill/>
          <a:ln>
            <a:noFill/>
          </a:ln>
        </p:spPr>
        <p:txBody>
          <a:bodyPr anchorCtr="0" anchor="t" bIns="45700" lIns="91425" spcFirstLastPara="1" rIns="91425" wrap="square" tIns="45700">
            <a:noAutofit/>
          </a:bodyPr>
          <a:lstStyle/>
          <a:p>
            <a:pPr indent="0" lvl="0" marL="7620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26"/>
          <p:cNvSpPr txBox="1"/>
          <p:nvPr>
            <p:ph type="title"/>
          </p:nvPr>
        </p:nvSpPr>
        <p:spPr>
          <a:xfrm>
            <a:off x="395207" y="291539"/>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000"/>
              <a:buFont typeface="Arial"/>
              <a:buNone/>
            </a:pPr>
            <a:r>
              <a:rPr b="1" i="0" lang="fr-FR" sz="4000" u="none" cap="none" strike="noStrike">
                <a:solidFill>
                  <a:schemeClr val="dk1"/>
                </a:solidFill>
                <a:latin typeface="Arial"/>
                <a:ea typeface="Arial"/>
                <a:cs typeface="Arial"/>
                <a:sym typeface="Arial"/>
              </a:rPr>
              <a:t>Les six éléments constitutifs de la confiance</a:t>
            </a:r>
            <a:endParaRPr/>
          </a:p>
        </p:txBody>
      </p:sp>
      <p:sp>
        <p:nvSpPr>
          <p:cNvPr id="320" name="Google Shape;320;p26"/>
          <p:cNvSpPr txBox="1"/>
          <p:nvPr>
            <p:ph idx="12" type="sldNum"/>
          </p:nvPr>
        </p:nvSpPr>
        <p:spPr>
          <a:xfrm>
            <a:off x="8479298" y="478864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321" name="Google Shape;321;p26"/>
          <p:cNvSpPr/>
          <p:nvPr/>
        </p:nvSpPr>
        <p:spPr>
          <a:xfrm>
            <a:off x="3754634" y="156424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0" i="0" lang="fr-FR" sz="1400" u="none" cap="none" strike="noStrike">
                <a:solidFill>
                  <a:schemeClr val="dk1"/>
                </a:solidFill>
                <a:latin typeface="Arial"/>
                <a:ea typeface="Arial"/>
                <a:cs typeface="Arial"/>
                <a:sym typeface="Arial"/>
              </a:rPr>
              <a:t>Intégrité</a:t>
            </a:r>
            <a:endParaRPr/>
          </a:p>
        </p:txBody>
      </p:sp>
      <p:sp>
        <p:nvSpPr>
          <p:cNvPr id="322" name="Google Shape;322;p26"/>
          <p:cNvSpPr/>
          <p:nvPr/>
        </p:nvSpPr>
        <p:spPr>
          <a:xfrm>
            <a:off x="2765293" y="2514207"/>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0" i="0" lang="fr-FR" sz="1400" u="none" cap="none" strike="noStrike">
                <a:solidFill>
                  <a:schemeClr val="dk1"/>
                </a:solidFill>
                <a:latin typeface="Arial"/>
                <a:ea typeface="Arial"/>
                <a:cs typeface="Arial"/>
                <a:sym typeface="Arial"/>
              </a:rPr>
              <a:t>Collaboration</a:t>
            </a:r>
            <a:endParaRPr/>
          </a:p>
        </p:txBody>
      </p:sp>
      <p:sp>
        <p:nvSpPr>
          <p:cNvPr id="323" name="Google Shape;323;p26"/>
          <p:cNvSpPr/>
          <p:nvPr/>
        </p:nvSpPr>
        <p:spPr>
          <a:xfrm>
            <a:off x="4699673" y="2514207"/>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0" i="0" lang="fr-FR" sz="1400" u="none" cap="none" strike="noStrike">
                <a:solidFill>
                  <a:schemeClr val="dk1"/>
                </a:solidFill>
                <a:latin typeface="Arial"/>
                <a:ea typeface="Arial"/>
                <a:cs typeface="Arial"/>
                <a:sym typeface="Arial"/>
              </a:rPr>
              <a:t>Capacité</a:t>
            </a:r>
            <a:endParaRPr/>
          </a:p>
        </p:txBody>
      </p:sp>
      <p:sp>
        <p:nvSpPr>
          <p:cNvPr id="324" name="Google Shape;324;p26"/>
          <p:cNvSpPr/>
          <p:nvPr/>
        </p:nvSpPr>
        <p:spPr>
          <a:xfrm>
            <a:off x="1790718" y="351853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0" i="0" lang="fr-FR" sz="1400" u="none" cap="none" strike="noStrike">
                <a:solidFill>
                  <a:schemeClr val="dk1"/>
                </a:solidFill>
                <a:latin typeface="Arial"/>
                <a:ea typeface="Arial"/>
                <a:cs typeface="Arial"/>
                <a:sym typeface="Arial"/>
              </a:rPr>
              <a:t>Compassion</a:t>
            </a:r>
            <a:endParaRPr/>
          </a:p>
        </p:txBody>
      </p:sp>
      <p:sp>
        <p:nvSpPr>
          <p:cNvPr id="325" name="Google Shape;325;p26"/>
          <p:cNvSpPr/>
          <p:nvPr/>
        </p:nvSpPr>
        <p:spPr>
          <a:xfrm>
            <a:off x="3735128" y="351853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0" i="0" lang="fr-FR" sz="1400" u="none" cap="none" strike="noStrike">
                <a:solidFill>
                  <a:schemeClr val="dk1"/>
                </a:solidFill>
                <a:latin typeface="Arial"/>
                <a:ea typeface="Arial"/>
                <a:cs typeface="Arial"/>
                <a:sym typeface="Arial"/>
              </a:rPr>
              <a:t>Communication</a:t>
            </a:r>
            <a:endParaRPr/>
          </a:p>
        </p:txBody>
      </p:sp>
      <p:sp>
        <p:nvSpPr>
          <p:cNvPr id="326" name="Google Shape;326;p26"/>
          <p:cNvSpPr/>
          <p:nvPr/>
        </p:nvSpPr>
        <p:spPr>
          <a:xfrm>
            <a:off x="5674246" y="3518539"/>
            <a:ext cx="1668585" cy="797556"/>
          </a:xfrm>
          <a:prstGeom prst="rect">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0" i="0" lang="fr-FR" sz="1400" u="none" cap="none" strike="noStrike">
                <a:solidFill>
                  <a:schemeClr val="dk1"/>
                </a:solidFill>
                <a:latin typeface="Arial"/>
                <a:ea typeface="Arial"/>
                <a:cs typeface="Arial"/>
                <a:sym typeface="Arial"/>
              </a:rPr>
              <a:t>Engagement</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27"/>
          <p:cNvSpPr txBox="1"/>
          <p:nvPr>
            <p:ph type="title"/>
          </p:nvPr>
        </p:nvSpPr>
        <p:spPr>
          <a:xfrm>
            <a:off x="410676" y="220676"/>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Commentaires sur l'observation en classe</a:t>
            </a:r>
            <a:endParaRPr/>
          </a:p>
        </p:txBody>
      </p:sp>
      <p:sp>
        <p:nvSpPr>
          <p:cNvPr id="332" name="Google Shape;332;p27"/>
          <p:cNvSpPr txBox="1"/>
          <p:nvPr>
            <p:ph idx="12" type="sldNum"/>
          </p:nvPr>
        </p:nvSpPr>
        <p:spPr>
          <a:xfrm>
            <a:off x="8479298" y="4786708"/>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graphicFrame>
        <p:nvGraphicFramePr>
          <p:cNvPr id="333" name="Google Shape;333;p27"/>
          <p:cNvGraphicFramePr/>
          <p:nvPr/>
        </p:nvGraphicFramePr>
        <p:xfrm>
          <a:off x="504101" y="1701179"/>
          <a:ext cx="3000000" cy="3000000"/>
        </p:xfrm>
        <a:graphic>
          <a:graphicData uri="http://schemas.openxmlformats.org/drawingml/2006/table">
            <a:tbl>
              <a:tblPr>
                <a:noFill/>
                <a:tableStyleId>{035212B7-A188-4361-BF37-D41903DE7033}</a:tableStyleId>
              </a:tblPr>
              <a:tblGrid>
                <a:gridCol w="1484525"/>
                <a:gridCol w="2167150"/>
                <a:gridCol w="2167150"/>
                <a:gridCol w="2317350"/>
              </a:tblGrid>
              <a:tr h="664625">
                <a:tc rowSpan="2">
                  <a:txBody>
                    <a:bodyPr/>
                    <a:lstStyle/>
                    <a:p>
                      <a:pPr indent="0" lvl="0" marL="0" marR="0" rtl="0" algn="l">
                        <a:lnSpc>
                          <a:spcPct val="100000"/>
                        </a:lnSpc>
                        <a:spcBef>
                          <a:spcPts val="0"/>
                        </a:spcBef>
                        <a:spcAft>
                          <a:spcPts val="0"/>
                        </a:spcAft>
                        <a:buClr>
                          <a:srgbClr val="000000"/>
                        </a:buClr>
                        <a:buSzPts val="350"/>
                        <a:buFont typeface="Arial"/>
                        <a:buNone/>
                      </a:pPr>
                      <a:r>
                        <a:rPr b="1" lang="fr-FR" sz="1400" u="none" cap="none" strike="noStrike"/>
                        <a:t>Commentaires sur l'observation en classe</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350"/>
                        <a:buFont typeface="Arial"/>
                        <a:buNone/>
                      </a:pPr>
                      <a:r>
                        <a:rPr b="0" i="1" lang="fr-FR" sz="1400" u="none" cap="none" strike="noStrike"/>
                        <a:t>Qui a fourni le commentaire ?</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350"/>
                        <a:buFont typeface="Arial"/>
                        <a:buNone/>
                      </a:pPr>
                      <a:r>
                        <a:rPr b="0" i="1" lang="fr-FR" sz="1400" u="none" cap="none" strike="noStrike"/>
                        <a:t>Qu'est-ce qui était positif ?</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350"/>
                        <a:buFont typeface="Arial"/>
                        <a:buNone/>
                      </a:pPr>
                      <a:r>
                        <a:rPr b="0" i="1" lang="fr-FR" sz="1400" u="none" cap="none" strike="noStrike"/>
                        <a:t>Qu'est-ce qui était difficile à entendre ?</a:t>
                      </a:r>
                      <a:endParaRPr/>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r h="1511150">
                <a:tc vMerge="1"/>
                <a:tc>
                  <a:txBody>
                    <a:bodyPr/>
                    <a:lstStyle/>
                    <a:p>
                      <a:pPr indent="0" lvl="0" marL="0" marR="0" rtl="0" algn="l">
                        <a:lnSpc>
                          <a:spcPct val="100000"/>
                        </a:lnSpc>
                        <a:spcBef>
                          <a:spcPts val="0"/>
                        </a:spcBef>
                        <a:spcAft>
                          <a:spcPts val="0"/>
                        </a:spcAft>
                        <a:buClr>
                          <a:srgbClr val="000000"/>
                        </a:buClr>
                        <a:buSzPts val="350"/>
                        <a:buFont typeface="Arial"/>
                        <a:buNone/>
                      </a:pPr>
                      <a:r>
                        <a:t/>
                      </a:r>
                      <a:endParaRPr sz="1400" u="none" cap="none" strike="noStrike"/>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350"/>
                        <a:buFont typeface="Arial"/>
                        <a:buNone/>
                      </a:pPr>
                      <a:r>
                        <a:t/>
                      </a:r>
                      <a:endParaRPr sz="1400" u="none" cap="none" strike="noStrike"/>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350"/>
                        <a:buFont typeface="Arial"/>
                        <a:buNone/>
                      </a:pPr>
                      <a:r>
                        <a:t/>
                      </a:r>
                      <a:endParaRPr sz="1400" u="none" cap="none" strike="noStrike"/>
                    </a:p>
                  </a:txBody>
                  <a:tcPr marT="45725" marB="45725" marR="91450" marL="91450">
                    <a:lnL cap="flat" cmpd="sng" w="28575">
                      <a:solidFill>
                        <a:srgbClr val="000000"/>
                      </a:solidFill>
                      <a:prstDash val="solid"/>
                      <a:round/>
                      <a:headEnd len="sm" w="sm" type="none"/>
                      <a:tailEnd len="sm" w="sm" type="none"/>
                    </a:lnL>
                    <a:lnR cap="flat" cmpd="sng" w="28575">
                      <a:solidFill>
                        <a:srgbClr val="000000"/>
                      </a:solidFill>
                      <a:prstDash val="solid"/>
                      <a:round/>
                      <a:headEnd len="sm" w="sm" type="none"/>
                      <a:tailEnd len="sm" w="sm" type="none"/>
                    </a:lnR>
                    <a:lnT cap="flat" cmpd="sng" w="28575">
                      <a:solidFill>
                        <a:srgbClr val="000000"/>
                      </a:solidFill>
                      <a:prstDash val="solid"/>
                      <a:round/>
                      <a:headEnd len="sm" w="sm" type="none"/>
                      <a:tailEnd len="sm" w="sm" type="none"/>
                    </a:lnT>
                    <a:lnB cap="flat" cmpd="sng" w="28575">
                      <a:solidFill>
                        <a:srgbClr val="000000"/>
                      </a:solidFill>
                      <a:prstDash val="solid"/>
                      <a:round/>
                      <a:headEnd len="sm" w="sm" type="none"/>
                      <a:tailEnd len="sm" w="sm" type="none"/>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8"/>
          <p:cNvSpPr txBox="1"/>
          <p:nvPr>
            <p:ph type="title"/>
          </p:nvPr>
        </p:nvSpPr>
        <p:spPr>
          <a:xfrm>
            <a:off x="342687" y="0"/>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Commentaires constructifs</a:t>
            </a:r>
            <a:endParaRPr/>
          </a:p>
        </p:txBody>
      </p:sp>
      <p:sp>
        <p:nvSpPr>
          <p:cNvPr id="339" name="Google Shape;339;p28"/>
          <p:cNvSpPr txBox="1"/>
          <p:nvPr>
            <p:ph idx="1" type="body"/>
          </p:nvPr>
        </p:nvSpPr>
        <p:spPr>
          <a:xfrm>
            <a:off x="402956" y="1284552"/>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900"/>
              <a:buFont typeface="Arial"/>
              <a:buNone/>
            </a:pPr>
            <a:r>
              <a:rPr i="1" lang="fr-FR" sz="3600" u="none" cap="none" strike="noStrike">
                <a:solidFill>
                  <a:srgbClr val="000000"/>
                </a:solidFill>
                <a:latin typeface="Arial"/>
                <a:ea typeface="Arial"/>
                <a:cs typeface="Arial"/>
                <a:sym typeface="Arial"/>
              </a:rPr>
              <a:t>Promouvoir des informations </a:t>
            </a:r>
            <a:r>
              <a:rPr i="1" lang="fr-FR" sz="3600" u="none" cap="none" strike="noStrike">
                <a:solidFill>
                  <a:schemeClr val="dk1"/>
                </a:solidFill>
                <a:latin typeface="Arial"/>
                <a:ea typeface="Arial"/>
                <a:cs typeface="Arial"/>
                <a:sym typeface="Arial"/>
              </a:rPr>
              <a:t>descriptives </a:t>
            </a:r>
            <a:r>
              <a:rPr i="1" lang="fr-FR" sz="3600" u="none" cap="none" strike="noStrike">
                <a:solidFill>
                  <a:srgbClr val="000000"/>
                </a:solidFill>
                <a:latin typeface="Arial"/>
                <a:ea typeface="Arial"/>
                <a:cs typeface="Arial"/>
                <a:sym typeface="Arial"/>
              </a:rPr>
              <a:t>et utiles à la compréhension de ses actions afin de soutenir </a:t>
            </a:r>
            <a:r>
              <a:rPr b="0" i="1" lang="fr-FR" sz="3600" u="none" cap="none" strike="noStrike">
                <a:solidFill>
                  <a:srgbClr val="000000"/>
                </a:solidFill>
                <a:latin typeface="Arial"/>
                <a:ea typeface="Arial"/>
                <a:cs typeface="Arial"/>
                <a:sym typeface="Arial"/>
              </a:rPr>
              <a:t>le développement ou l'amélioration de manière instructive et solidaire.</a:t>
            </a:r>
            <a:endParaRPr/>
          </a:p>
        </p:txBody>
      </p:sp>
      <p:sp>
        <p:nvSpPr>
          <p:cNvPr id="340" name="Google Shape;340;p28"/>
          <p:cNvSpPr txBox="1"/>
          <p:nvPr>
            <p:ph idx="12" type="sldNum"/>
          </p:nvPr>
        </p:nvSpPr>
        <p:spPr>
          <a:xfrm>
            <a:off x="8456050" y="4794457"/>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29"/>
          <p:cNvSpPr txBox="1"/>
          <p:nvPr>
            <p:ph type="title"/>
          </p:nvPr>
        </p:nvSpPr>
        <p:spPr>
          <a:xfrm>
            <a:off x="420510" y="-87495"/>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000"/>
              <a:buFont typeface="Arial"/>
              <a:buNone/>
            </a:pPr>
            <a:r>
              <a:rPr b="1" i="0" lang="fr-FR" sz="4000" u="none" cap="none" strike="noStrike">
                <a:solidFill>
                  <a:schemeClr val="dk1"/>
                </a:solidFill>
                <a:latin typeface="Arial"/>
                <a:ea typeface="Arial"/>
                <a:cs typeface="Arial"/>
                <a:sym typeface="Arial"/>
              </a:rPr>
              <a:t>Coach Pair vs. Superviseur</a:t>
            </a:r>
            <a:endParaRPr/>
          </a:p>
        </p:txBody>
      </p:sp>
      <p:sp>
        <p:nvSpPr>
          <p:cNvPr id="346" name="Google Shape;346;p29"/>
          <p:cNvSpPr txBox="1"/>
          <p:nvPr>
            <p:ph idx="12" type="sldNum"/>
          </p:nvPr>
        </p:nvSpPr>
        <p:spPr>
          <a:xfrm>
            <a:off x="8487047" y="478864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cxnSp>
        <p:nvCxnSpPr>
          <p:cNvPr id="347" name="Google Shape;347;p29"/>
          <p:cNvCxnSpPr/>
          <p:nvPr/>
        </p:nvCxnSpPr>
        <p:spPr>
          <a:xfrm>
            <a:off x="4593856" y="1571984"/>
            <a:ext cx="0" cy="3040894"/>
          </a:xfrm>
          <a:prstGeom prst="straightConnector1">
            <a:avLst/>
          </a:prstGeom>
          <a:noFill/>
          <a:ln cap="flat" cmpd="sng" w="25400">
            <a:solidFill>
              <a:schemeClr val="dk1"/>
            </a:solidFill>
            <a:prstDash val="solid"/>
            <a:round/>
            <a:headEnd len="sm" w="sm" type="none"/>
            <a:tailEnd len="sm" w="sm" type="none"/>
          </a:ln>
          <a:effectLst>
            <a:outerShdw blurRad="39999" rotWithShape="0" dir="5400000" dist="20000">
              <a:srgbClr val="000000">
                <a:alpha val="36078"/>
              </a:srgbClr>
            </a:outerShdw>
          </a:effectLst>
        </p:spPr>
      </p:cxnSp>
      <p:cxnSp>
        <p:nvCxnSpPr>
          <p:cNvPr id="348" name="Google Shape;348;p29"/>
          <p:cNvCxnSpPr/>
          <p:nvPr/>
        </p:nvCxnSpPr>
        <p:spPr>
          <a:xfrm rot="10800000">
            <a:off x="2858192" y="1791776"/>
            <a:ext cx="3369735" cy="0"/>
          </a:xfrm>
          <a:prstGeom prst="straightConnector1">
            <a:avLst/>
          </a:prstGeom>
          <a:noFill/>
          <a:ln cap="flat" cmpd="sng" w="25400">
            <a:solidFill>
              <a:schemeClr val="dk1"/>
            </a:solidFill>
            <a:prstDash val="solid"/>
            <a:round/>
            <a:headEnd len="sm" w="sm" type="none"/>
            <a:tailEnd len="sm" w="sm" type="none"/>
          </a:ln>
          <a:effectLst>
            <a:outerShdw blurRad="39999" rotWithShape="0" dir="5400000" dist="20000">
              <a:srgbClr val="000000">
                <a:alpha val="36078"/>
              </a:srgbClr>
            </a:outerShdw>
          </a:effectLst>
        </p:spPr>
      </p:cxnSp>
      <p:sp>
        <p:nvSpPr>
          <p:cNvPr id="349" name="Google Shape;349;p29"/>
          <p:cNvSpPr txBox="1"/>
          <p:nvPr/>
        </p:nvSpPr>
        <p:spPr>
          <a:xfrm>
            <a:off x="4688849" y="1416859"/>
            <a:ext cx="1539076" cy="40010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500"/>
              <a:buFont typeface="Arial"/>
              <a:buNone/>
            </a:pPr>
            <a:r>
              <a:rPr b="0" i="0" lang="fr-FR" sz="2000" u="none" cap="none" strike="noStrike">
                <a:solidFill>
                  <a:srgbClr val="000000"/>
                </a:solidFill>
                <a:latin typeface="Arial"/>
                <a:ea typeface="Arial"/>
                <a:cs typeface="Arial"/>
                <a:sym typeface="Arial"/>
              </a:rPr>
              <a:t>Coach Pair</a:t>
            </a:r>
            <a:endParaRPr/>
          </a:p>
        </p:txBody>
      </p:sp>
      <p:sp>
        <p:nvSpPr>
          <p:cNvPr id="350" name="Google Shape;350;p29"/>
          <p:cNvSpPr txBox="1"/>
          <p:nvPr/>
        </p:nvSpPr>
        <p:spPr>
          <a:xfrm>
            <a:off x="2805506" y="1391667"/>
            <a:ext cx="1835847" cy="40010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500"/>
              <a:buFont typeface="Arial"/>
              <a:buNone/>
            </a:pPr>
            <a:r>
              <a:rPr b="0" i="0" lang="fr-FR" sz="2000" u="none" cap="none" strike="noStrike">
                <a:solidFill>
                  <a:srgbClr val="000000"/>
                </a:solidFill>
                <a:latin typeface="Arial"/>
                <a:ea typeface="Arial"/>
                <a:cs typeface="Arial"/>
                <a:sym typeface="Arial"/>
              </a:rPr>
              <a:t>Superviseur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3"/>
          <p:cNvSpPr txBox="1"/>
          <p:nvPr>
            <p:ph idx="12" type="sldNum"/>
          </p:nvPr>
        </p:nvSpPr>
        <p:spPr>
          <a:xfrm>
            <a:off x="6942582" y="4851368"/>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01" name="Google Shape;101;p3"/>
          <p:cNvSpPr txBox="1"/>
          <p:nvPr/>
        </p:nvSpPr>
        <p:spPr>
          <a:xfrm>
            <a:off x="0" y="337538"/>
            <a:ext cx="9144000" cy="400109"/>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500"/>
              <a:buFont typeface="Arial"/>
              <a:buNone/>
            </a:pPr>
            <a:r>
              <a:rPr b="1" i="0" lang="fr-FR" sz="2000" u="none" cap="none" strike="noStrike">
                <a:solidFill>
                  <a:srgbClr val="000000"/>
                </a:solidFill>
                <a:latin typeface="Arial"/>
                <a:ea typeface="Arial"/>
                <a:cs typeface="Arial"/>
                <a:sym typeface="Arial"/>
              </a:rPr>
              <a:t>Formation du/de la Coach Pair pour le personnel enseignant d’école primaire en situations de crise</a:t>
            </a:r>
            <a:endParaRPr/>
          </a:p>
        </p:txBody>
      </p:sp>
      <p:pic>
        <p:nvPicPr>
          <p:cNvPr id="102" name="Google Shape;102;p3"/>
          <p:cNvPicPr preferRelativeResize="0"/>
          <p:nvPr/>
        </p:nvPicPr>
        <p:blipFill rotWithShape="1">
          <a:blip r:embed="rId4">
            <a:alphaModFix/>
          </a:blip>
          <a:srcRect b="0" l="0" r="0" t="0"/>
          <a:stretch/>
        </p:blipFill>
        <p:spPr>
          <a:xfrm>
            <a:off x="256032" y="1095082"/>
            <a:ext cx="8631936" cy="3398850"/>
          </a:xfrm>
          <a:prstGeom prst="rect">
            <a:avLst/>
          </a:prstGeom>
          <a:noFill/>
          <a:ln>
            <a:noFill/>
          </a:ln>
        </p:spPr>
      </p:pic>
      <p:pic>
        <p:nvPicPr>
          <p:cNvPr id="103" name="Google Shape;103;p3"/>
          <p:cNvPicPr preferRelativeResize="0"/>
          <p:nvPr/>
        </p:nvPicPr>
        <p:blipFill rotWithShape="1">
          <a:blip r:embed="rId5">
            <a:alphaModFix/>
          </a:blip>
          <a:srcRect b="0" l="0" r="0" t="0"/>
          <a:stretch/>
        </p:blipFill>
        <p:spPr>
          <a:xfrm>
            <a:off x="329184" y="1095082"/>
            <a:ext cx="8485632" cy="3327660"/>
          </a:xfrm>
          <a:prstGeom prst="rect">
            <a:avLst/>
          </a:prstGeom>
          <a:noFill/>
          <a:ln>
            <a:noFill/>
          </a:ln>
        </p:spPr>
      </p:pic>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4" name="Shape 354"/>
        <p:cNvGrpSpPr/>
        <p:nvPr/>
      </p:nvGrpSpPr>
      <p:grpSpPr>
        <a:xfrm>
          <a:off x="0" y="0"/>
          <a:ext cx="0" cy="0"/>
          <a:chOff x="0" y="0"/>
          <a:chExt cx="0" cy="0"/>
        </a:xfrm>
      </p:grpSpPr>
      <p:sp>
        <p:nvSpPr>
          <p:cNvPr id="355" name="Google Shape;355;p30"/>
          <p:cNvSpPr txBox="1"/>
          <p:nvPr>
            <p:ph type="title"/>
          </p:nvPr>
        </p:nvSpPr>
        <p:spPr>
          <a:xfrm>
            <a:off x="426204" y="291216"/>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Points forts et améliorations du coaching par les pairs</a:t>
            </a:r>
            <a:endParaRPr/>
          </a:p>
        </p:txBody>
      </p:sp>
      <p:sp>
        <p:nvSpPr>
          <p:cNvPr id="356" name="Google Shape;356;p30"/>
          <p:cNvSpPr txBox="1"/>
          <p:nvPr>
            <p:ph idx="1" type="body"/>
          </p:nvPr>
        </p:nvSpPr>
        <p:spPr>
          <a:xfrm>
            <a:off x="457200" y="1460499"/>
            <a:ext cx="8229600" cy="3465298"/>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600"/>
              <a:buFont typeface="Arial"/>
              <a:buNone/>
            </a:pPr>
            <a:r>
              <a:rPr b="1" lang="fr-FR" sz="2400"/>
              <a:t>Point fort </a:t>
            </a:r>
            <a:r>
              <a:rPr b="1" i="0" lang="fr-FR" sz="2400" u="none" cap="none" strike="noStrike">
                <a:solidFill>
                  <a:srgbClr val="000000"/>
                </a:solidFill>
                <a:latin typeface="Arial"/>
                <a:ea typeface="Arial"/>
                <a:cs typeface="Arial"/>
                <a:sym typeface="Arial"/>
              </a:rPr>
              <a:t>: </a:t>
            </a:r>
            <a:r>
              <a:rPr b="0" i="0" lang="fr-FR" sz="2400" u="none" cap="none" strike="noStrike">
                <a:solidFill>
                  <a:srgbClr val="000000"/>
                </a:solidFill>
                <a:latin typeface="Arial"/>
                <a:ea typeface="Arial"/>
                <a:cs typeface="Arial"/>
                <a:sym typeface="Arial"/>
              </a:rPr>
              <a:t>une déclaration encourageante soulignant une action positive et réussie de l'enseignant·e ou d'une partie de la leçon</a:t>
            </a:r>
            <a:endParaRPr/>
          </a:p>
          <a:p>
            <a:pPr indent="0" lvl="0" marL="0" marR="0" rtl="0" algn="l">
              <a:lnSpc>
                <a:spcPct val="100000"/>
              </a:lnSpc>
              <a:spcBef>
                <a:spcPts val="0"/>
              </a:spcBef>
              <a:spcAft>
                <a:spcPts val="0"/>
              </a:spcAft>
              <a:buClr>
                <a:schemeClr val="dk2"/>
              </a:buClr>
              <a:buSzPts val="600"/>
              <a:buFont typeface="Arial"/>
              <a:buNone/>
            </a:pPr>
            <a:r>
              <a:t/>
            </a:r>
            <a:endParaRPr b="1"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600"/>
              <a:buFont typeface="Arial"/>
              <a:buNone/>
            </a:pPr>
            <a:r>
              <a:rPr b="1" i="0" lang="fr-FR" sz="2400" u="none" cap="none" strike="noStrike">
                <a:solidFill>
                  <a:srgbClr val="000000"/>
                </a:solidFill>
                <a:latin typeface="Arial"/>
                <a:ea typeface="Arial"/>
                <a:cs typeface="Arial"/>
                <a:sym typeface="Arial"/>
              </a:rPr>
              <a:t>A</a:t>
            </a:r>
            <a:r>
              <a:rPr b="1" lang="fr-FR" sz="2400"/>
              <a:t>mélioration</a:t>
            </a:r>
            <a:r>
              <a:rPr b="1" i="0" lang="fr-FR" sz="2400" u="none" cap="none" strike="noStrike">
                <a:solidFill>
                  <a:srgbClr val="000000"/>
                </a:solidFill>
                <a:latin typeface="Arial"/>
                <a:ea typeface="Arial"/>
                <a:cs typeface="Arial"/>
                <a:sym typeface="Arial"/>
              </a:rPr>
              <a:t> :</a:t>
            </a:r>
            <a:r>
              <a:rPr b="0" i="0" lang="fr-FR" sz="2400" u="none" cap="none" strike="noStrike">
                <a:solidFill>
                  <a:srgbClr val="000000"/>
                </a:solidFill>
                <a:latin typeface="Arial"/>
                <a:ea typeface="Arial"/>
                <a:cs typeface="Arial"/>
                <a:sym typeface="Arial"/>
              </a:rPr>
              <a:t> une déclaration constructive soutenant l'amélioration des enseignant·es dans une stratégie d'enseignement ou dans une composante de leçon particulière</a:t>
            </a:r>
            <a:endParaRPr/>
          </a:p>
        </p:txBody>
      </p:sp>
      <p:sp>
        <p:nvSpPr>
          <p:cNvPr id="357" name="Google Shape;357;p30"/>
          <p:cNvSpPr txBox="1"/>
          <p:nvPr>
            <p:ph idx="12" type="sldNum"/>
          </p:nvPr>
        </p:nvSpPr>
        <p:spPr>
          <a:xfrm>
            <a:off x="8420199" y="4787779"/>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1" name="Shape 361"/>
        <p:cNvGrpSpPr/>
        <p:nvPr/>
      </p:nvGrpSpPr>
      <p:grpSpPr>
        <a:xfrm>
          <a:off x="0" y="0"/>
          <a:ext cx="0" cy="0"/>
          <a:chOff x="0" y="0"/>
          <a:chExt cx="0" cy="0"/>
        </a:xfrm>
      </p:grpSpPr>
      <p:sp>
        <p:nvSpPr>
          <p:cNvPr id="362" name="Google Shape;362;p31"/>
          <p:cNvSpPr txBox="1"/>
          <p:nvPr>
            <p:ph type="title"/>
          </p:nvPr>
        </p:nvSpPr>
        <p:spPr>
          <a:xfrm>
            <a:off x="457200" y="-127237"/>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000"/>
              <a:buFont typeface="Arial"/>
              <a:buNone/>
            </a:pPr>
            <a:r>
              <a:rPr b="1" i="0" lang="fr-FR" sz="4000" u="none" cap="none" strike="noStrike">
                <a:solidFill>
                  <a:schemeClr val="dk1"/>
                </a:solidFill>
                <a:latin typeface="Arial"/>
                <a:ea typeface="Arial"/>
                <a:cs typeface="Arial"/>
                <a:sym typeface="Arial"/>
              </a:rPr>
              <a:t>Instructions</a:t>
            </a:r>
            <a:endParaRPr/>
          </a:p>
        </p:txBody>
      </p:sp>
      <p:sp>
        <p:nvSpPr>
          <p:cNvPr id="363" name="Google Shape;363;p31"/>
          <p:cNvSpPr txBox="1"/>
          <p:nvPr>
            <p:ph idx="1" type="body"/>
          </p:nvPr>
        </p:nvSpPr>
        <p:spPr>
          <a:xfrm>
            <a:off x="457200" y="1118410"/>
            <a:ext cx="8229600" cy="3465298"/>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chemeClr val="dk2"/>
              </a:buClr>
              <a:buSzPts val="2000"/>
              <a:buFont typeface="Arial"/>
              <a:buAutoNum type="arabicPeriod"/>
            </a:pPr>
            <a:r>
              <a:rPr b="0" i="0" lang="fr-FR" sz="2000" u="none" cap="none" strike="noStrike">
                <a:solidFill>
                  <a:srgbClr val="000000"/>
                </a:solidFill>
                <a:latin typeface="Arial"/>
                <a:ea typeface="Arial"/>
                <a:cs typeface="Arial"/>
                <a:sym typeface="Arial"/>
              </a:rPr>
              <a:t>Lisez le scénario d'observation en classe avec votre partenaire</a:t>
            </a:r>
            <a:endParaRPr b="0" i="0" sz="20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2"/>
              </a:buClr>
              <a:buSzPts val="2000"/>
              <a:buFont typeface="Arial"/>
              <a:buAutoNum type="arabicPeriod"/>
            </a:pPr>
            <a:r>
              <a:rPr b="0" i="0" lang="fr-FR" sz="2000" u="none" cap="none" strike="noStrike">
                <a:solidFill>
                  <a:srgbClr val="000000"/>
                </a:solidFill>
                <a:latin typeface="Arial"/>
                <a:ea typeface="Arial"/>
                <a:cs typeface="Arial"/>
                <a:sym typeface="Arial"/>
              </a:rPr>
              <a:t>Résumez ce qui s'est passé pendant la leçon (actions de l'enseignant·e, sujet de la leçon, actions des élèves)</a:t>
            </a:r>
            <a:endParaRPr b="0" i="0" sz="20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2"/>
              </a:buClr>
              <a:buSzPts val="2000"/>
              <a:buFont typeface="Arial"/>
              <a:buAutoNum type="arabicPeriod"/>
            </a:pPr>
            <a:r>
              <a:rPr b="0" i="0" lang="fr-FR" sz="2000" u="none" cap="none" strike="noStrike">
                <a:solidFill>
                  <a:srgbClr val="000000"/>
                </a:solidFill>
                <a:latin typeface="Arial"/>
                <a:ea typeface="Arial"/>
                <a:cs typeface="Arial"/>
                <a:sym typeface="Arial"/>
              </a:rPr>
              <a:t>Identifiez au moins 2 </a:t>
            </a:r>
            <a:r>
              <a:rPr lang="fr-FR" sz="2000"/>
              <a:t>points forts</a:t>
            </a:r>
            <a:r>
              <a:rPr b="0" i="0" lang="fr-FR" sz="2000" u="none" cap="none" strike="noStrike">
                <a:solidFill>
                  <a:srgbClr val="000000"/>
                </a:solidFill>
                <a:latin typeface="Arial"/>
                <a:ea typeface="Arial"/>
                <a:cs typeface="Arial"/>
                <a:sym typeface="Arial"/>
              </a:rPr>
              <a:t> dans la leçon (plus vous en identifiez, mieux c'est !)</a:t>
            </a:r>
            <a:endParaRPr b="0" i="0" sz="20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2"/>
              </a:buClr>
              <a:buSzPts val="2000"/>
              <a:buFont typeface="Arial"/>
              <a:buAutoNum type="arabicPeriod"/>
            </a:pPr>
            <a:r>
              <a:rPr b="0" i="0" lang="fr-FR" sz="2000" u="none" cap="none" strike="noStrike">
                <a:solidFill>
                  <a:srgbClr val="000000"/>
                </a:solidFill>
                <a:latin typeface="Arial"/>
                <a:ea typeface="Arial"/>
                <a:cs typeface="Arial"/>
                <a:sym typeface="Arial"/>
              </a:rPr>
              <a:t>Identifiez au moins 1 amélioration dans la leçon (rappelez-vous que pour 1 améli</a:t>
            </a:r>
            <a:r>
              <a:rPr lang="fr-FR" sz="2000"/>
              <a:t>oration</a:t>
            </a:r>
            <a:r>
              <a:rPr b="0" i="0" lang="fr-FR" sz="2000" u="none" cap="none" strike="noStrike">
                <a:solidFill>
                  <a:srgbClr val="000000"/>
                </a:solidFill>
                <a:latin typeface="Arial"/>
                <a:ea typeface="Arial"/>
                <a:cs typeface="Arial"/>
                <a:sym typeface="Arial"/>
              </a:rPr>
              <a:t>, vous devez avoir au moins 2 </a:t>
            </a:r>
            <a:r>
              <a:rPr lang="fr-FR" sz="2000"/>
              <a:t>points forts</a:t>
            </a:r>
            <a:r>
              <a:rPr b="0" i="0" lang="fr-FR" sz="2000" u="none" cap="none" strike="noStrike">
                <a:solidFill>
                  <a:srgbClr val="000000"/>
                </a:solidFill>
                <a:latin typeface="Arial"/>
                <a:ea typeface="Arial"/>
                <a:cs typeface="Arial"/>
                <a:sym typeface="Arial"/>
              </a:rPr>
              <a:t>)</a:t>
            </a:r>
            <a:endParaRPr/>
          </a:p>
        </p:txBody>
      </p:sp>
      <p:sp>
        <p:nvSpPr>
          <p:cNvPr id="364" name="Google Shape;364;p31"/>
          <p:cNvSpPr txBox="1"/>
          <p:nvPr>
            <p:ph idx="12" type="sldNum"/>
          </p:nvPr>
        </p:nvSpPr>
        <p:spPr>
          <a:xfrm>
            <a:off x="8443446" y="4788645"/>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32"/>
          <p:cNvSpPr txBox="1"/>
          <p:nvPr>
            <p:ph type="title"/>
          </p:nvPr>
        </p:nvSpPr>
        <p:spPr>
          <a:xfrm>
            <a:off x="169451" y="124360"/>
            <a:ext cx="8229600" cy="830980"/>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900"/>
              <a:buFont typeface="Arial"/>
              <a:buNone/>
            </a:pPr>
            <a:r>
              <a:rPr b="1" i="0" lang="fr-FR" sz="3600" u="none" cap="none" strike="noStrike">
                <a:solidFill>
                  <a:schemeClr val="dk1"/>
                </a:solidFill>
                <a:latin typeface="Arial"/>
                <a:ea typeface="Arial"/>
                <a:cs typeface="Arial"/>
                <a:sym typeface="Arial"/>
              </a:rPr>
              <a:t>Questions de soutien et instructives</a:t>
            </a:r>
            <a:endParaRPr/>
          </a:p>
        </p:txBody>
      </p:sp>
      <p:sp>
        <p:nvSpPr>
          <p:cNvPr id="370" name="Google Shape;370;p32"/>
          <p:cNvSpPr txBox="1"/>
          <p:nvPr>
            <p:ph idx="1" type="body"/>
          </p:nvPr>
        </p:nvSpPr>
        <p:spPr>
          <a:xfrm>
            <a:off x="329311" y="955340"/>
            <a:ext cx="8229600" cy="387243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500"/>
              <a:buFont typeface="Arial"/>
              <a:buNone/>
            </a:pPr>
            <a:r>
              <a:rPr b="1" i="0" lang="fr-FR" sz="2000" u="none" cap="none" strike="noStrike">
                <a:solidFill>
                  <a:srgbClr val="000000"/>
                </a:solidFill>
                <a:latin typeface="Arial"/>
                <a:ea typeface="Arial"/>
                <a:cs typeface="Arial"/>
                <a:sym typeface="Arial"/>
              </a:rPr>
              <a:t>Questionnement de soutien : </a:t>
            </a:r>
            <a:r>
              <a:rPr b="0" i="0" lang="fr-FR" sz="2000" u="none" cap="none" strike="noStrike">
                <a:solidFill>
                  <a:srgbClr val="000000"/>
                </a:solidFill>
                <a:latin typeface="Arial"/>
                <a:ea typeface="Arial"/>
                <a:cs typeface="Arial"/>
                <a:sym typeface="Arial"/>
              </a:rPr>
              <a:t>aide les enseignant·es à trouver ce qui fonctionne bien, en se concentrant sur les éléments positifs et réussis de leur pratique d'enseignement et de leur leçon. Les questions de soutien se concentrent sur les sentiments des enseignant·es et comprennent des questions de réflexion sur les </a:t>
            </a:r>
            <a:r>
              <a:rPr lang="fr-FR" sz="2000"/>
              <a:t>« </a:t>
            </a:r>
            <a:r>
              <a:rPr b="0" i="0" lang="fr-FR" sz="2000" u="none" cap="none" strike="noStrike">
                <a:solidFill>
                  <a:srgbClr val="000000"/>
                </a:solidFill>
                <a:latin typeface="Arial"/>
                <a:ea typeface="Arial"/>
                <a:cs typeface="Arial"/>
                <a:sym typeface="Arial"/>
              </a:rPr>
              <a:t>sentiments » et les « faits ».</a:t>
            </a:r>
            <a:endParaRPr/>
          </a:p>
          <a:p>
            <a:pPr indent="0" lvl="0" marL="0" marR="0" rtl="0" algn="l">
              <a:lnSpc>
                <a:spcPct val="100000"/>
              </a:lnSpc>
              <a:spcBef>
                <a:spcPts val="0"/>
              </a:spcBef>
              <a:spcAft>
                <a:spcPts val="0"/>
              </a:spcAft>
              <a:buClr>
                <a:schemeClr val="dk2"/>
              </a:buClr>
              <a:buSzPts val="500"/>
              <a:buFont typeface="Arial"/>
              <a:buNone/>
            </a:pPr>
            <a:r>
              <a:t/>
            </a:r>
            <a:endParaRPr b="1"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500"/>
              <a:buFont typeface="Arial"/>
              <a:buNone/>
            </a:pPr>
            <a:r>
              <a:rPr b="1" i="0" lang="fr-FR" sz="2000" u="none" cap="none" strike="noStrike">
                <a:solidFill>
                  <a:srgbClr val="000000"/>
                </a:solidFill>
                <a:latin typeface="Arial"/>
                <a:ea typeface="Arial"/>
                <a:cs typeface="Arial"/>
                <a:sym typeface="Arial"/>
              </a:rPr>
              <a:t>Questionnement instructif : </a:t>
            </a:r>
            <a:r>
              <a:rPr b="0" i="0" lang="fr-FR" sz="2000" u="none" cap="none" strike="noStrike">
                <a:solidFill>
                  <a:srgbClr val="000000"/>
                </a:solidFill>
                <a:latin typeface="Arial"/>
                <a:ea typeface="Arial"/>
                <a:cs typeface="Arial"/>
                <a:sym typeface="Arial"/>
              </a:rPr>
              <a:t>aide les enseignant·es à trouver ce qui est à améliorer en les aidant à réfléchir à ce qu'ils et elles pourraient faire différemment à l'avenir. Les questions instructives comprennent des questions de réflexion sur les « faits », les « constatations » et le « futur ».</a:t>
            </a:r>
            <a:endParaRPr/>
          </a:p>
        </p:txBody>
      </p:sp>
      <p:sp>
        <p:nvSpPr>
          <p:cNvPr id="371" name="Google Shape;371;p32"/>
          <p:cNvSpPr txBox="1"/>
          <p:nvPr>
            <p:ph idx="12" type="sldNum"/>
          </p:nvPr>
        </p:nvSpPr>
        <p:spPr>
          <a:xfrm>
            <a:off x="8471549" y="4780896"/>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33"/>
          <p:cNvSpPr txBox="1"/>
          <p:nvPr>
            <p:ph type="title"/>
          </p:nvPr>
        </p:nvSpPr>
        <p:spPr>
          <a:xfrm>
            <a:off x="174492" y="124477"/>
            <a:ext cx="8598632" cy="764345"/>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800"/>
              <a:buFont typeface="Arial"/>
              <a:buNone/>
            </a:pPr>
            <a:r>
              <a:rPr b="1" i="0" lang="fr-FR" sz="3200" u="none" cap="none" strike="noStrike">
                <a:solidFill>
                  <a:schemeClr val="dk1"/>
                </a:solidFill>
                <a:latin typeface="Arial"/>
                <a:ea typeface="Arial"/>
                <a:cs typeface="Arial"/>
                <a:sym typeface="Arial"/>
              </a:rPr>
              <a:t>Jeu de rôle de la réunion post-observation</a:t>
            </a:r>
            <a:endParaRPr/>
          </a:p>
        </p:txBody>
      </p:sp>
      <p:sp>
        <p:nvSpPr>
          <p:cNvPr id="377" name="Google Shape;377;p33"/>
          <p:cNvSpPr txBox="1"/>
          <p:nvPr>
            <p:ph idx="1" type="body"/>
          </p:nvPr>
        </p:nvSpPr>
        <p:spPr>
          <a:xfrm>
            <a:off x="449451" y="1137783"/>
            <a:ext cx="8229600" cy="3465298"/>
          </a:xfrm>
          <a:prstGeom prst="rect">
            <a:avLst/>
          </a:prstGeom>
          <a:noFill/>
          <a:ln>
            <a:noFill/>
          </a:ln>
        </p:spPr>
        <p:txBody>
          <a:bodyPr anchorCtr="0" anchor="t" bIns="91425" lIns="91425" spcFirstLastPara="1" rIns="91425" wrap="square" tIns="91425">
            <a:noAutofit/>
          </a:bodyPr>
          <a:lstStyle/>
          <a:p>
            <a:pPr indent="-342900" lvl="0" marL="342900" marR="0" rtl="0" algn="l">
              <a:lnSpc>
                <a:spcPct val="100000"/>
              </a:lnSpc>
              <a:spcBef>
                <a:spcPts val="0"/>
              </a:spcBef>
              <a:spcAft>
                <a:spcPts val="0"/>
              </a:spcAft>
              <a:buClr>
                <a:schemeClr val="dk2"/>
              </a:buClr>
              <a:buSzPts val="2000"/>
              <a:buFont typeface="Arial"/>
              <a:buAutoNum type="arabicPeriod"/>
            </a:pPr>
            <a:r>
              <a:rPr b="0" i="0" lang="fr-FR" sz="2000" u="none" cap="none" strike="noStrike">
                <a:solidFill>
                  <a:srgbClr val="000000"/>
                </a:solidFill>
                <a:latin typeface="Arial"/>
                <a:ea typeface="Arial"/>
                <a:cs typeface="Arial"/>
                <a:sym typeface="Arial"/>
              </a:rPr>
              <a:t>Travaillez avec votre partenaire de l'activité de scénario d'observation en classe (Document 3.3)</a:t>
            </a:r>
            <a:endParaRPr b="0" i="0" sz="20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2"/>
              </a:buClr>
              <a:buSzPts val="2000"/>
              <a:buFont typeface="Arial"/>
              <a:buAutoNum type="arabicPeriod"/>
            </a:pPr>
            <a:r>
              <a:rPr b="0" i="0" lang="fr-FR" sz="2000" u="none" cap="none" strike="noStrike">
                <a:solidFill>
                  <a:srgbClr val="000000"/>
                </a:solidFill>
                <a:latin typeface="Arial"/>
                <a:ea typeface="Arial"/>
                <a:cs typeface="Arial"/>
                <a:sym typeface="Arial"/>
              </a:rPr>
              <a:t>Jouez le jeu de rôle de la réunion post-observation en utilisant le document 3.5 comme guide, une personne jouant le rôle du Coach Pair et l'autre celui de l'enseignant·e</a:t>
            </a:r>
            <a:endParaRPr b="0" i="0" sz="2000" u="none" cap="none" strike="noStrike">
              <a:solidFill>
                <a:srgbClr val="000000"/>
              </a:solidFill>
              <a:latin typeface="Arial"/>
              <a:ea typeface="Arial"/>
              <a:cs typeface="Arial"/>
              <a:sym typeface="Arial"/>
            </a:endParaRPr>
          </a:p>
          <a:p>
            <a:pPr indent="-215900" lvl="0" marL="342900" marR="0" rtl="0" algn="l">
              <a:lnSpc>
                <a:spcPct val="100000"/>
              </a:lnSpc>
              <a:spcBef>
                <a:spcPts val="0"/>
              </a:spcBef>
              <a:spcAft>
                <a:spcPts val="0"/>
              </a:spcAft>
              <a:buClr>
                <a:schemeClr val="dk2"/>
              </a:buClr>
              <a:buSzPts val="2000"/>
              <a:buFont typeface="Arial"/>
              <a:buNone/>
            </a:pPr>
            <a:r>
              <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2"/>
              </a:buClr>
              <a:buSzPts val="2000"/>
              <a:buFont typeface="Arial"/>
              <a:buAutoNum type="arabicPeriod"/>
            </a:pPr>
            <a:r>
              <a:rPr b="0" i="0" lang="fr-FR" sz="2000" u="none" cap="none" strike="noStrike">
                <a:solidFill>
                  <a:srgbClr val="000000"/>
                </a:solidFill>
                <a:latin typeface="Arial"/>
                <a:ea typeface="Arial"/>
                <a:cs typeface="Arial"/>
                <a:sym typeface="Arial"/>
              </a:rPr>
              <a:t>Après 10 minutes, échangez les rôles</a:t>
            </a:r>
            <a:endParaRPr/>
          </a:p>
          <a:p>
            <a:pPr indent="-342900" lvl="0" marL="342900" marR="0" rtl="0" algn="l">
              <a:lnSpc>
                <a:spcPct val="100000"/>
              </a:lnSpc>
              <a:spcBef>
                <a:spcPts val="0"/>
              </a:spcBef>
              <a:spcAft>
                <a:spcPts val="0"/>
              </a:spcAft>
              <a:buClr>
                <a:schemeClr val="dk2"/>
              </a:buClr>
              <a:buSzPts val="500"/>
              <a:buFont typeface="Arial"/>
              <a:buNone/>
            </a:pPr>
            <a:r>
              <a:t/>
            </a:r>
            <a:endParaRPr b="0"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2"/>
              </a:buClr>
              <a:buSzPts val="500"/>
              <a:buFont typeface="Arial"/>
              <a:buNone/>
            </a:pPr>
            <a:r>
              <a:rPr b="0" i="1" lang="fr-FR" sz="2000" u="none" cap="none" strike="noStrike">
                <a:solidFill>
                  <a:srgbClr val="000000"/>
                </a:solidFill>
                <a:latin typeface="Arial"/>
                <a:ea typeface="Arial"/>
                <a:cs typeface="Arial"/>
                <a:sym typeface="Arial"/>
              </a:rPr>
              <a:t>N'oubliez pas d'utiliser une communication de soutien dans vos jeux de rôle !</a:t>
            </a:r>
            <a:endParaRPr/>
          </a:p>
        </p:txBody>
      </p:sp>
      <p:sp>
        <p:nvSpPr>
          <p:cNvPr id="378" name="Google Shape;378;p33"/>
          <p:cNvSpPr txBox="1"/>
          <p:nvPr>
            <p:ph idx="12" type="sldNum"/>
          </p:nvPr>
        </p:nvSpPr>
        <p:spPr>
          <a:xfrm>
            <a:off x="8463799" y="4780896"/>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4"/>
          <p:cNvSpPr txBox="1"/>
          <p:nvPr>
            <p:ph type="ctrTitle"/>
          </p:nvPr>
        </p:nvSpPr>
        <p:spPr>
          <a:xfrm>
            <a:off x="444645" y="472126"/>
            <a:ext cx="91440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1</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Le rôle et les responsabilités du </a:t>
            </a:r>
            <a:br>
              <a:rPr b="1" i="0" lang="fr-FR" sz="3600" u="none" cap="none" strike="noStrike">
                <a:latin typeface="Arial"/>
                <a:ea typeface="Arial"/>
                <a:cs typeface="Arial"/>
                <a:sym typeface="Arial"/>
              </a:rPr>
            </a:br>
            <a:r>
              <a:rPr b="1" i="0" lang="fr-FR" sz="3600" u="none" cap="none" strike="noStrike">
                <a:latin typeface="Arial"/>
                <a:ea typeface="Arial"/>
                <a:cs typeface="Arial"/>
                <a:sym typeface="Arial"/>
              </a:rPr>
              <a:t>Coach Pair</a:t>
            </a:r>
            <a:endParaRPr/>
          </a:p>
        </p:txBody>
      </p:sp>
      <p:sp>
        <p:nvSpPr>
          <p:cNvPr id="109" name="Google Shape;109;p4"/>
          <p:cNvSpPr txBox="1"/>
          <p:nvPr>
            <p:ph idx="1" type="subTitle"/>
          </p:nvPr>
        </p:nvSpPr>
        <p:spPr>
          <a:xfrm>
            <a:off x="444650" y="2565019"/>
            <a:ext cx="8699400" cy="12282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lnSpc>
                <a:spcPct val="90000"/>
              </a:lnSpc>
              <a:spcBef>
                <a:spcPts val="0"/>
              </a:spcBef>
              <a:spcAft>
                <a:spcPts val="0"/>
              </a:spcAft>
              <a:buClr>
                <a:schemeClr val="dk1"/>
              </a:buClr>
              <a:buSzPts val="2400"/>
              <a:buNone/>
            </a:pPr>
            <a:r>
              <a:rPr b="1" i="0" lang="fr-FR" sz="2400" u="none" cap="none" strike="noStrike">
                <a:solidFill>
                  <a:schemeClr val="dk1"/>
                </a:solidFill>
                <a:latin typeface="Arial"/>
                <a:ea typeface="Arial"/>
                <a:cs typeface="Arial"/>
                <a:sym typeface="Arial"/>
              </a:rPr>
              <a:t>Séance 1 : </a:t>
            </a:r>
            <a:r>
              <a:rPr b="1" lang="fr-FR" sz="2400">
                <a:latin typeface="Arial"/>
                <a:ea typeface="Arial"/>
                <a:cs typeface="Arial"/>
                <a:sym typeface="Arial"/>
              </a:rPr>
              <a:t>Introduction au Coaching par les Pairs et aux </a:t>
            </a:r>
            <a:endParaRPr b="1" sz="2400">
              <a:latin typeface="Arial"/>
              <a:ea typeface="Arial"/>
              <a:cs typeface="Arial"/>
              <a:sym typeface="Arial"/>
            </a:endParaRPr>
          </a:p>
          <a:p>
            <a:pPr indent="0" lvl="0" marL="0" rtl="0" algn="l">
              <a:lnSpc>
                <a:spcPct val="90000"/>
              </a:lnSpc>
              <a:spcBef>
                <a:spcPts val="750"/>
              </a:spcBef>
              <a:spcAft>
                <a:spcPts val="0"/>
              </a:spcAft>
              <a:buClr>
                <a:schemeClr val="dk1"/>
              </a:buClr>
              <a:buSzPts val="2400"/>
              <a:buNone/>
            </a:pPr>
            <a:r>
              <a:rPr b="1" lang="fr-FR" sz="2400">
                <a:latin typeface="Arial"/>
                <a:ea typeface="Arial"/>
                <a:cs typeface="Arial"/>
                <a:sym typeface="Arial"/>
              </a:rPr>
              <a:t>Cercles d'apprentissage </a:t>
            </a:r>
            <a:r>
              <a:rPr b="1" lang="fr-FR" sz="2400">
                <a:latin typeface="Arial"/>
                <a:ea typeface="Arial"/>
                <a:cs typeface="Arial"/>
                <a:sym typeface="Arial"/>
              </a:rPr>
              <a:t>pour le personnel enseignant (</a:t>
            </a:r>
            <a:r>
              <a:rPr b="1" lang="fr-FR" sz="2400">
                <a:latin typeface="Arial"/>
                <a:ea typeface="Arial"/>
                <a:cs typeface="Arial"/>
                <a:sym typeface="Arial"/>
              </a:rPr>
              <a:t>TLC)</a:t>
            </a:r>
            <a:endParaRPr/>
          </a:p>
        </p:txBody>
      </p:sp>
      <p:sp>
        <p:nvSpPr>
          <p:cNvPr id="110" name="Google Shape;110;p4"/>
          <p:cNvSpPr txBox="1"/>
          <p:nvPr>
            <p:ph idx="12" type="sldNum"/>
          </p:nvPr>
        </p:nvSpPr>
        <p:spPr>
          <a:xfrm>
            <a:off x="6951726" y="4851368"/>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11" name="Google Shape;111;p4"/>
          <p:cNvSpPr txBox="1"/>
          <p:nvPr/>
        </p:nvSpPr>
        <p:spPr>
          <a:xfrm>
            <a:off x="8367889" y="3485444"/>
            <a:ext cx="184666"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5"/>
          <p:cNvSpPr txBox="1"/>
          <p:nvPr>
            <p:ph type="title"/>
          </p:nvPr>
        </p:nvSpPr>
        <p:spPr>
          <a:xfrm>
            <a:off x="327189" y="0"/>
            <a:ext cx="8229600" cy="1071586"/>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1200"/>
              <a:buFont typeface="Arial"/>
              <a:buNone/>
            </a:pPr>
            <a:r>
              <a:rPr b="1" i="0" lang="fr-FR" sz="4800" u="none" cap="none" strike="noStrike">
                <a:solidFill>
                  <a:schemeClr val="dk1"/>
                </a:solidFill>
                <a:latin typeface="Arial"/>
                <a:ea typeface="Arial"/>
                <a:cs typeface="Arial"/>
                <a:sym typeface="Arial"/>
              </a:rPr>
              <a:t>Objectifs</a:t>
            </a:r>
            <a:endParaRPr/>
          </a:p>
        </p:txBody>
      </p:sp>
      <p:sp>
        <p:nvSpPr>
          <p:cNvPr id="117" name="Google Shape;117;p5"/>
          <p:cNvSpPr txBox="1"/>
          <p:nvPr>
            <p:ph idx="1" type="body"/>
          </p:nvPr>
        </p:nvSpPr>
        <p:spPr>
          <a:xfrm>
            <a:off x="819279" y="1502899"/>
            <a:ext cx="7565099" cy="2727264"/>
          </a:xfrm>
          <a:prstGeom prst="rect">
            <a:avLst/>
          </a:prstGeom>
          <a:noFill/>
          <a:ln>
            <a:noFill/>
          </a:ln>
        </p:spPr>
        <p:txBody>
          <a:bodyPr anchorCtr="0" anchor="t" bIns="91425" lIns="91425" spcFirstLastPara="1" rIns="91425" wrap="square" tIns="91425">
            <a:noAutofit/>
          </a:bodyPr>
          <a:lstStyle/>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Décrire le rôle et les responsabilités d'un ou une Coach Pair</a:t>
            </a:r>
            <a:endParaRPr sz="1300"/>
          </a:p>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Identifier les qualités clés d’un ou une Coach Pair</a:t>
            </a:r>
            <a:endParaRPr sz="1300"/>
          </a:p>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Décrire l’objectif d'un Cercle d'apprentissage pour le personnel enseignants (TLC) et le rôle du ou de la Coach Pair dans l'organisation et l'animation des TLC</a:t>
            </a:r>
            <a:endParaRPr sz="1300"/>
          </a:p>
          <a:p>
            <a:pPr indent="-279400" lvl="0" marL="285750" marR="0" rtl="0" algn="l">
              <a:lnSpc>
                <a:spcPct val="100000"/>
              </a:lnSpc>
              <a:spcBef>
                <a:spcPts val="0"/>
              </a:spcBef>
              <a:spcAft>
                <a:spcPts val="0"/>
              </a:spcAft>
              <a:buClr>
                <a:schemeClr val="dk2"/>
              </a:buClr>
              <a:buSzPts val="2300"/>
              <a:buFont typeface="Arial"/>
              <a:buChar char="•"/>
            </a:pPr>
            <a:r>
              <a:rPr b="0" i="0" lang="fr-FR" sz="2300" u="none" cap="none" strike="noStrike">
                <a:solidFill>
                  <a:srgbClr val="000000"/>
                </a:solidFill>
                <a:latin typeface="Arial"/>
                <a:ea typeface="Arial"/>
                <a:cs typeface="Arial"/>
                <a:sym typeface="Arial"/>
              </a:rPr>
              <a:t>Expliquer pourquoi la formation est une composante importante du développement professionnel continu du personnel enseignant</a:t>
            </a:r>
            <a:endParaRPr sz="1300"/>
          </a:p>
        </p:txBody>
      </p:sp>
      <p:sp>
        <p:nvSpPr>
          <p:cNvPr id="118" name="Google Shape;118;p5"/>
          <p:cNvSpPr txBox="1"/>
          <p:nvPr>
            <p:ph idx="12" type="sldNum"/>
          </p:nvPr>
        </p:nvSpPr>
        <p:spPr>
          <a:xfrm>
            <a:off x="8456205" y="4781904"/>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19" name="Google Shape;119;p5"/>
          <p:cNvSpPr txBox="1"/>
          <p:nvPr/>
        </p:nvSpPr>
        <p:spPr>
          <a:xfrm>
            <a:off x="327189" y="1071586"/>
            <a:ext cx="7812578" cy="46166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600"/>
              <a:buFont typeface="Arial"/>
              <a:buNone/>
            </a:pPr>
            <a:r>
              <a:rPr b="1" i="1" lang="fr-FR" sz="2400" u="none" cap="none" strike="noStrike">
                <a:solidFill>
                  <a:schemeClr val="dk1"/>
                </a:solidFill>
                <a:latin typeface="Arial"/>
                <a:ea typeface="Arial"/>
                <a:cs typeface="Arial"/>
                <a:sym typeface="Arial"/>
              </a:rPr>
              <a:t>À la fin de cette séance, vous serez en mesure de :</a:t>
            </a:r>
            <a:endParaRP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6"/>
          <p:cNvSpPr txBox="1"/>
          <p:nvPr>
            <p:ph idx="12" type="sldNum"/>
          </p:nvPr>
        </p:nvSpPr>
        <p:spPr>
          <a:xfrm>
            <a:off x="8659309" y="4792878"/>
            <a:ext cx="548699" cy="3936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50"/>
              <a:buFont typeface="Arial"/>
              <a:buNone/>
            </a:pPr>
            <a:fld id="{00000000-1234-1234-1234-123412341234}" type="slidenum">
              <a:rPr b="1" i="0" lang="fr-FR" sz="1400" u="none" cap="none" strike="noStrike">
                <a:solidFill>
                  <a:schemeClr val="lt1"/>
                </a:solidFill>
                <a:latin typeface="Arial"/>
                <a:ea typeface="Arial"/>
                <a:cs typeface="Arial"/>
                <a:sym typeface="Arial"/>
              </a:rPr>
              <a:t>‹#›</a:t>
            </a:fld>
            <a:endParaRPr b="1" i="0" sz="1400" u="none" cap="none" strike="noStrike">
              <a:solidFill>
                <a:schemeClr val="lt1"/>
              </a:solidFill>
              <a:latin typeface="Arial"/>
              <a:ea typeface="Arial"/>
              <a:cs typeface="Arial"/>
              <a:sym typeface="Arial"/>
            </a:endParaRPr>
          </a:p>
        </p:txBody>
      </p:sp>
      <p:cxnSp>
        <p:nvCxnSpPr>
          <p:cNvPr id="125" name="Google Shape;125;p6"/>
          <p:cNvCxnSpPr/>
          <p:nvPr/>
        </p:nvCxnSpPr>
        <p:spPr>
          <a:xfrm>
            <a:off x="5199598" y="2241141"/>
            <a:ext cx="0" cy="0"/>
          </a:xfrm>
          <a:prstGeom prst="straightConnector1">
            <a:avLst/>
          </a:prstGeom>
          <a:noFill/>
          <a:ln cap="flat" cmpd="sng" w="19050">
            <a:solidFill>
              <a:schemeClr val="dk2"/>
            </a:solidFill>
            <a:prstDash val="solid"/>
            <a:round/>
            <a:headEnd len="sm" w="sm" type="none"/>
            <a:tailEnd len="sm" w="sm" type="none"/>
          </a:ln>
        </p:spPr>
      </p:cxnSp>
      <p:sp>
        <p:nvSpPr>
          <p:cNvPr id="126" name="Google Shape;126;p6"/>
          <p:cNvSpPr txBox="1"/>
          <p:nvPr/>
        </p:nvSpPr>
        <p:spPr>
          <a:xfrm>
            <a:off x="438912" y="237420"/>
            <a:ext cx="8385368" cy="891766"/>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FFFFFF"/>
              </a:buClr>
              <a:buSzPts val="1100"/>
              <a:buFont typeface="Arial"/>
              <a:buNone/>
            </a:pPr>
            <a:r>
              <a:rPr b="1" i="0" lang="fr-FR" sz="4400" u="none" cap="none" strike="noStrike">
                <a:solidFill>
                  <a:schemeClr val="dk1"/>
                </a:solidFill>
                <a:latin typeface="Arial"/>
                <a:ea typeface="Arial"/>
                <a:cs typeface="Arial"/>
                <a:sym typeface="Arial"/>
              </a:rPr>
              <a:t>Qu'est-ce qu'un Coach Pair ?</a:t>
            </a:r>
            <a:endParaRPr/>
          </a:p>
        </p:txBody>
      </p:sp>
      <p:sp>
        <p:nvSpPr>
          <p:cNvPr id="127" name="Google Shape;127;p6"/>
          <p:cNvSpPr/>
          <p:nvPr/>
        </p:nvSpPr>
        <p:spPr>
          <a:xfrm>
            <a:off x="288196" y="1381191"/>
            <a:ext cx="8686800" cy="281578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600"/>
              <a:buFont typeface="Arial"/>
              <a:buNone/>
            </a:pPr>
            <a:r>
              <a:rPr b="0" i="0" lang="fr-FR" sz="2400" u="none" cap="none" strike="noStrike">
                <a:solidFill>
                  <a:srgbClr val="000000"/>
                </a:solidFill>
                <a:latin typeface="Arial"/>
                <a:ea typeface="Arial"/>
                <a:cs typeface="Arial"/>
                <a:sym typeface="Arial"/>
              </a:rPr>
              <a:t>Un·e Coach Pair est une personne qui encourage une pratique collaborative parmi les enseignants et les enseignantes et qui soutient les besoins et les objectifs de ces derniers ainsi que leur développement professionnel via des techniques diverses (les Cercles d’apprentissage </a:t>
            </a:r>
            <a:r>
              <a:rPr lang="fr-FR" sz="2400"/>
              <a:t>pour le personnel </a:t>
            </a:r>
            <a:r>
              <a:rPr b="0" i="0" lang="fr-FR" sz="2400" u="none" cap="none" strike="noStrike">
                <a:solidFill>
                  <a:srgbClr val="000000"/>
                </a:solidFill>
                <a:latin typeface="Arial"/>
                <a:ea typeface="Arial"/>
                <a:cs typeface="Arial"/>
                <a:sym typeface="Arial"/>
              </a:rPr>
              <a:t>enseignant, les visites et observations de salle de cours, </a:t>
            </a:r>
            <a:endParaRPr b="0" i="0" sz="2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600"/>
              <a:buFont typeface="Arial"/>
              <a:buNone/>
            </a:pPr>
            <a:r>
              <a:rPr b="0" i="0" lang="fr-FR" sz="2400" u="none" cap="none" strike="noStrike">
                <a:solidFill>
                  <a:srgbClr val="000000"/>
                </a:solidFill>
                <a:latin typeface="Arial"/>
                <a:ea typeface="Arial"/>
                <a:cs typeface="Arial"/>
                <a:sym typeface="Arial"/>
              </a:rPr>
              <a:t>l'enseignement en équipe, la planification conjointe de cours, etc.).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7"/>
          <p:cNvSpPr txBox="1"/>
          <p:nvPr>
            <p:ph type="title"/>
          </p:nvPr>
        </p:nvSpPr>
        <p:spPr>
          <a:xfrm>
            <a:off x="338328" y="307362"/>
            <a:ext cx="8229600" cy="1141497"/>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800"/>
              <a:buFont typeface="Arial"/>
              <a:buNone/>
            </a:pPr>
            <a:r>
              <a:rPr b="1" i="0" lang="fr-FR" sz="3200" u="none" cap="none" strike="noStrike">
                <a:solidFill>
                  <a:schemeClr val="dk1"/>
                </a:solidFill>
                <a:latin typeface="Arial"/>
                <a:ea typeface="Arial"/>
                <a:cs typeface="Arial"/>
                <a:sym typeface="Arial"/>
              </a:rPr>
              <a:t>Le coaching dans le développement professionnel des enseignants (DPE)</a:t>
            </a:r>
            <a:endParaRPr/>
          </a:p>
        </p:txBody>
      </p:sp>
      <p:sp>
        <p:nvSpPr>
          <p:cNvPr id="133" name="Google Shape;133;p7"/>
          <p:cNvSpPr txBox="1"/>
          <p:nvPr>
            <p:ph idx="12" type="sldNum"/>
          </p:nvPr>
        </p:nvSpPr>
        <p:spPr>
          <a:xfrm>
            <a:off x="8412450" y="4786476"/>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cxnSp>
        <p:nvCxnSpPr>
          <p:cNvPr id="134" name="Google Shape;134;p7"/>
          <p:cNvCxnSpPr/>
          <p:nvPr/>
        </p:nvCxnSpPr>
        <p:spPr>
          <a:xfrm>
            <a:off x="4586110" y="1709050"/>
            <a:ext cx="0" cy="30408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6078"/>
              </a:srgbClr>
            </a:outerShdw>
          </a:effectLst>
        </p:spPr>
      </p:cxnSp>
      <p:cxnSp>
        <p:nvCxnSpPr>
          <p:cNvPr id="135" name="Google Shape;135;p7"/>
          <p:cNvCxnSpPr/>
          <p:nvPr/>
        </p:nvCxnSpPr>
        <p:spPr>
          <a:xfrm flipH="1">
            <a:off x="1854890" y="2243991"/>
            <a:ext cx="5434200" cy="9600"/>
          </a:xfrm>
          <a:prstGeom prst="straightConnector1">
            <a:avLst/>
          </a:prstGeom>
          <a:noFill/>
          <a:ln cap="flat" cmpd="sng" w="25400">
            <a:solidFill>
              <a:srgbClr val="000000"/>
            </a:solidFill>
            <a:prstDash val="solid"/>
            <a:round/>
            <a:headEnd len="sm" w="sm" type="none"/>
            <a:tailEnd len="sm" w="sm" type="none"/>
          </a:ln>
          <a:effectLst>
            <a:outerShdw blurRad="39999" rotWithShape="0" dir="5400000" dist="20000">
              <a:srgbClr val="000000">
                <a:alpha val="36078"/>
              </a:srgbClr>
            </a:outerShdw>
          </a:effectLst>
        </p:spPr>
      </p:cxnSp>
      <p:sp>
        <p:nvSpPr>
          <p:cNvPr id="136" name="Google Shape;136;p7"/>
          <p:cNvSpPr txBox="1"/>
          <p:nvPr/>
        </p:nvSpPr>
        <p:spPr>
          <a:xfrm>
            <a:off x="1940725" y="1524400"/>
            <a:ext cx="24369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fr-FR" sz="1400" u="none" cap="none" strike="noStrike">
                <a:solidFill>
                  <a:srgbClr val="000000"/>
                </a:solidFill>
                <a:latin typeface="Arial"/>
                <a:ea typeface="Arial"/>
                <a:cs typeface="Arial"/>
                <a:sym typeface="Arial"/>
              </a:rPr>
              <a:t>Quels sont les trois compétences que je voudrais développer ?</a:t>
            </a:r>
            <a:endParaRPr/>
          </a:p>
        </p:txBody>
      </p:sp>
      <p:sp>
        <p:nvSpPr>
          <p:cNvPr id="137" name="Google Shape;137;p7"/>
          <p:cNvSpPr txBox="1"/>
          <p:nvPr/>
        </p:nvSpPr>
        <p:spPr>
          <a:xfrm>
            <a:off x="4794596" y="1448859"/>
            <a:ext cx="2161800" cy="3693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1" i="0" lang="fr-FR" sz="1400" u="none" cap="none" strike="noStrike">
                <a:solidFill>
                  <a:srgbClr val="000000"/>
                </a:solidFill>
                <a:latin typeface="Arial"/>
                <a:ea typeface="Arial"/>
                <a:cs typeface="Arial"/>
                <a:sym typeface="Arial"/>
              </a:rPr>
              <a:t>De quoi</a:t>
            </a:r>
            <a:r>
              <a:rPr b="1" i="0" lang="fr-FR" sz="1800" u="none" cap="none" strike="noStrike">
                <a:solidFill>
                  <a:srgbClr val="000000"/>
                </a:solidFill>
                <a:latin typeface="Arial"/>
                <a:ea typeface="Arial"/>
                <a:cs typeface="Arial"/>
                <a:sym typeface="Arial"/>
              </a:rPr>
              <a:t> </a:t>
            </a:r>
            <a:r>
              <a:rPr b="1" i="0" lang="fr-FR" sz="1400" u="none" cap="none" strike="noStrike">
                <a:solidFill>
                  <a:srgbClr val="000000"/>
                </a:solidFill>
                <a:latin typeface="Arial"/>
                <a:ea typeface="Arial"/>
                <a:cs typeface="Arial"/>
                <a:sym typeface="Arial"/>
              </a:rPr>
              <a:t>ai-je besoin pour développer ces compétences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8"/>
          <p:cNvSpPr txBox="1"/>
          <p:nvPr>
            <p:ph type="title"/>
          </p:nvPr>
        </p:nvSpPr>
        <p:spPr>
          <a:xfrm>
            <a:off x="431010" y="172765"/>
            <a:ext cx="8229600" cy="994834"/>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lt1"/>
              </a:buClr>
              <a:buSzPts val="800"/>
              <a:buFont typeface="Arial"/>
              <a:buNone/>
            </a:pPr>
            <a:r>
              <a:rPr b="1" i="0" lang="fr-FR" sz="3200" u="none" cap="none" strike="noStrike">
                <a:solidFill>
                  <a:schemeClr val="dk1"/>
                </a:solidFill>
                <a:latin typeface="Arial"/>
                <a:ea typeface="Arial"/>
                <a:cs typeface="Arial"/>
                <a:sym typeface="Arial"/>
              </a:rPr>
              <a:t>Cercle d'apprentissage </a:t>
            </a:r>
            <a:r>
              <a:rPr b="1" lang="fr-FR" sz="3200">
                <a:solidFill>
                  <a:schemeClr val="dk1"/>
                </a:solidFill>
              </a:rPr>
              <a:t>pour le personnel</a:t>
            </a:r>
            <a:r>
              <a:rPr b="1" i="0" lang="fr-FR" sz="3200" u="none" cap="none" strike="noStrike">
                <a:solidFill>
                  <a:schemeClr val="dk1"/>
                </a:solidFill>
                <a:latin typeface="Arial"/>
                <a:ea typeface="Arial"/>
                <a:cs typeface="Arial"/>
                <a:sym typeface="Arial"/>
              </a:rPr>
              <a:t> enseignant (TLC)</a:t>
            </a:r>
            <a:endParaRPr/>
          </a:p>
        </p:txBody>
      </p:sp>
      <p:sp>
        <p:nvSpPr>
          <p:cNvPr id="143" name="Google Shape;143;p8"/>
          <p:cNvSpPr txBox="1"/>
          <p:nvPr>
            <p:ph idx="1" type="body"/>
          </p:nvPr>
        </p:nvSpPr>
        <p:spPr>
          <a:xfrm>
            <a:off x="382807" y="1086853"/>
            <a:ext cx="8378386" cy="1268555"/>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chemeClr val="dk2"/>
              </a:buClr>
              <a:buSzPts val="450"/>
              <a:buFont typeface="Arial"/>
              <a:buNone/>
            </a:pPr>
            <a:r>
              <a:rPr b="0" i="0" lang="fr-FR" sz="1800" u="none" cap="none" strike="noStrike">
                <a:solidFill>
                  <a:srgbClr val="000000"/>
                </a:solidFill>
                <a:latin typeface="Arial"/>
                <a:ea typeface="Arial"/>
                <a:cs typeface="Arial"/>
                <a:sym typeface="Arial"/>
              </a:rPr>
              <a:t>Un Cercle d'apprentissage pour le personnel enseignant (TLC) est une séance de partage </a:t>
            </a:r>
            <a:r>
              <a:rPr b="0" i="0" lang="fr-FR" sz="1600" u="none" cap="none" strike="noStrike">
                <a:solidFill>
                  <a:srgbClr val="000000"/>
                </a:solidFill>
                <a:latin typeface="Arial"/>
                <a:ea typeface="Arial"/>
                <a:cs typeface="Arial"/>
                <a:sym typeface="Arial"/>
              </a:rPr>
              <a:t>en</a:t>
            </a:r>
            <a:r>
              <a:rPr b="0" i="0" lang="fr-FR" sz="1800" u="none" cap="none" strike="noStrike">
                <a:solidFill>
                  <a:srgbClr val="000000"/>
                </a:solidFill>
                <a:latin typeface="Arial"/>
                <a:ea typeface="Arial"/>
                <a:cs typeface="Arial"/>
                <a:sym typeface="Arial"/>
              </a:rPr>
              <a:t> groupe afin de créer une communauté professionnelle d’enseignants qui se soutiennent et s’encouragent mutuellement afin de répondre à leurs besoins. Les TLC se déroulent en 4 étapes : </a:t>
            </a:r>
            <a:endParaRPr/>
          </a:p>
          <a:p>
            <a:pPr indent="0" lvl="0" marL="0" marR="0" rtl="0" algn="l">
              <a:lnSpc>
                <a:spcPct val="100000"/>
              </a:lnSpc>
              <a:spcBef>
                <a:spcPts val="0"/>
              </a:spcBef>
              <a:spcAft>
                <a:spcPts val="0"/>
              </a:spcAft>
              <a:buClr>
                <a:schemeClr val="dk2"/>
              </a:buClr>
              <a:buSzPts val="600"/>
              <a:buFont typeface="Arial"/>
              <a:buNone/>
            </a:pPr>
            <a:r>
              <a:t/>
            </a:r>
            <a:endParaRPr b="0" i="0" sz="2400" u="none" cap="none" strike="noStrike">
              <a:solidFill>
                <a:srgbClr val="000000"/>
              </a:solidFill>
              <a:latin typeface="Arial"/>
              <a:ea typeface="Arial"/>
              <a:cs typeface="Arial"/>
              <a:sym typeface="Arial"/>
            </a:endParaRPr>
          </a:p>
        </p:txBody>
      </p:sp>
      <p:sp>
        <p:nvSpPr>
          <p:cNvPr id="144" name="Google Shape;144;p8"/>
          <p:cNvSpPr txBox="1"/>
          <p:nvPr>
            <p:ph idx="12" type="sldNum"/>
          </p:nvPr>
        </p:nvSpPr>
        <p:spPr>
          <a:xfrm>
            <a:off x="8447061" y="4795470"/>
            <a:ext cx="548699" cy="393600"/>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
        <p:nvSpPr>
          <p:cNvPr id="145" name="Google Shape;145;p8"/>
          <p:cNvSpPr/>
          <p:nvPr/>
        </p:nvSpPr>
        <p:spPr>
          <a:xfrm>
            <a:off x="4053910" y="2295592"/>
            <a:ext cx="1036181" cy="92718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a:t>
            </a:r>
            <a:endParaRPr/>
          </a:p>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1</a:t>
            </a:r>
            <a:endParaRPr/>
          </a:p>
        </p:txBody>
      </p:sp>
      <p:sp>
        <p:nvSpPr>
          <p:cNvPr id="146" name="Google Shape;146;p8"/>
          <p:cNvSpPr/>
          <p:nvPr/>
        </p:nvSpPr>
        <p:spPr>
          <a:xfrm>
            <a:off x="4102667" y="3688438"/>
            <a:ext cx="995366" cy="1056211"/>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3</a:t>
            </a:r>
            <a:endParaRPr/>
          </a:p>
        </p:txBody>
      </p:sp>
      <p:sp>
        <p:nvSpPr>
          <p:cNvPr id="147" name="Google Shape;147;p8"/>
          <p:cNvSpPr/>
          <p:nvPr/>
        </p:nvSpPr>
        <p:spPr>
          <a:xfrm>
            <a:off x="5599288" y="3024554"/>
            <a:ext cx="975823" cy="952939"/>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2</a:t>
            </a:r>
            <a:endParaRPr/>
          </a:p>
        </p:txBody>
      </p:sp>
      <p:sp>
        <p:nvSpPr>
          <p:cNvPr id="148" name="Google Shape;148;p8"/>
          <p:cNvSpPr/>
          <p:nvPr/>
        </p:nvSpPr>
        <p:spPr>
          <a:xfrm>
            <a:off x="2586350" y="3050313"/>
            <a:ext cx="996645" cy="927180"/>
          </a:xfrm>
          <a:prstGeom prst="ellipse">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350"/>
              <a:buFont typeface="Arial"/>
              <a:buNone/>
            </a:pPr>
            <a:r>
              <a:rPr b="1" i="0" lang="fr-FR" sz="1400" u="none" cap="none" strike="noStrike">
                <a:solidFill>
                  <a:schemeClr val="dk1"/>
                </a:solidFill>
                <a:latin typeface="Arial"/>
                <a:ea typeface="Arial"/>
                <a:cs typeface="Arial"/>
                <a:sym typeface="Arial"/>
              </a:rPr>
              <a:t>Étape 4</a:t>
            </a:r>
            <a:endParaRPr/>
          </a:p>
        </p:txBody>
      </p:sp>
      <p:sp>
        <p:nvSpPr>
          <p:cNvPr id="149" name="Google Shape;149;p8"/>
          <p:cNvSpPr/>
          <p:nvPr/>
        </p:nvSpPr>
        <p:spPr>
          <a:xfrm rot="-2667974">
            <a:off x="5229166" y="2794189"/>
            <a:ext cx="322000" cy="528700"/>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0" name="Google Shape;150;p8"/>
          <p:cNvSpPr/>
          <p:nvPr/>
        </p:nvSpPr>
        <p:spPr>
          <a:xfrm rot="3110182">
            <a:off x="5179811" y="3721553"/>
            <a:ext cx="363440"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1" name="Google Shape;151;p8"/>
          <p:cNvSpPr/>
          <p:nvPr/>
        </p:nvSpPr>
        <p:spPr>
          <a:xfrm rot="7385527">
            <a:off x="3532300" y="3795879"/>
            <a:ext cx="363441" cy="574536"/>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2" name="Google Shape;152;p8"/>
          <p:cNvSpPr/>
          <p:nvPr/>
        </p:nvSpPr>
        <p:spPr>
          <a:xfrm rot="-7099652">
            <a:off x="3656500" y="2778925"/>
            <a:ext cx="363441" cy="574537"/>
          </a:xfrm>
          <a:prstGeom prst="downArrow">
            <a:avLst>
              <a:gd fmla="val 50000" name="adj1"/>
              <a:gd fmla="val 50000" name="adj2"/>
            </a:avLst>
          </a:prstGeom>
          <a:gradFill>
            <a:gsLst>
              <a:gs pos="0">
                <a:srgbClr val="B4BDC6"/>
              </a:gs>
              <a:gs pos="35000">
                <a:srgbClr val="CCD2D5"/>
              </a:gs>
              <a:gs pos="100000">
                <a:srgbClr val="EBEFEF"/>
              </a:gs>
            </a:gsLst>
            <a:lin ang="16200000" scaled="0"/>
          </a:gradFill>
          <a:ln cap="flat" cmpd="sng" w="9525">
            <a:solidFill>
              <a:srgbClr val="003649"/>
            </a:solidFill>
            <a:prstDash val="solid"/>
            <a:round/>
            <a:headEnd len="sm" w="sm" type="none"/>
            <a:tailEnd len="sm" w="sm" type="none"/>
          </a:ln>
          <a:effectLst>
            <a:outerShdw blurRad="39999" rotWithShape="0" dir="5400000" dist="20000">
              <a:srgbClr val="000000">
                <a:alpha val="36078"/>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153" name="Google Shape;153;p8"/>
          <p:cNvSpPr txBox="1"/>
          <p:nvPr/>
        </p:nvSpPr>
        <p:spPr>
          <a:xfrm>
            <a:off x="5044933" y="2449327"/>
            <a:ext cx="3816843"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1. Saluer les succès et vérifier les objectifs</a:t>
            </a:r>
            <a:endParaRPr/>
          </a:p>
        </p:txBody>
      </p:sp>
      <p:sp>
        <p:nvSpPr>
          <p:cNvPr id="154" name="Google Shape;154;p8"/>
          <p:cNvSpPr txBox="1"/>
          <p:nvPr/>
        </p:nvSpPr>
        <p:spPr>
          <a:xfrm>
            <a:off x="6455877" y="3250840"/>
            <a:ext cx="2649611" cy="523219"/>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2. Partager les défis rencontrés en salle de classe et à l'école</a:t>
            </a:r>
            <a:endParaRPr/>
          </a:p>
        </p:txBody>
      </p:sp>
      <p:sp>
        <p:nvSpPr>
          <p:cNvPr id="155" name="Google Shape;155;p8"/>
          <p:cNvSpPr txBox="1"/>
          <p:nvPr/>
        </p:nvSpPr>
        <p:spPr>
          <a:xfrm>
            <a:off x="2248964" y="4319051"/>
            <a:ext cx="2254743" cy="30777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3. Réfléchir aux solutions</a:t>
            </a:r>
            <a:endParaRPr/>
          </a:p>
        </p:txBody>
      </p:sp>
      <p:sp>
        <p:nvSpPr>
          <p:cNvPr id="156" name="Google Shape;156;p8"/>
          <p:cNvSpPr txBox="1"/>
          <p:nvPr/>
        </p:nvSpPr>
        <p:spPr>
          <a:xfrm>
            <a:off x="254397" y="2713935"/>
            <a:ext cx="2649611" cy="134271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350"/>
              <a:buFont typeface="Arial"/>
              <a:buNone/>
            </a:pPr>
            <a:r>
              <a:rPr b="0" i="0" lang="fr-FR" sz="1400" u="none" cap="none" strike="noStrike">
                <a:solidFill>
                  <a:srgbClr val="000000"/>
                </a:solidFill>
                <a:latin typeface="Arial"/>
                <a:ea typeface="Arial"/>
                <a:cs typeface="Arial"/>
                <a:sym typeface="Arial"/>
              </a:rPr>
              <a:t>4. Fixer des objectifs (basés sur 4 compétences de base de la formation des enseignant·es) pour savoir comment mettre en place les solutions</a:t>
            </a:r>
            <a:endParaRPr/>
          </a:p>
        </p:txBody>
      </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9"/>
          <p:cNvSpPr txBox="1"/>
          <p:nvPr>
            <p:ph type="ctrTitle"/>
          </p:nvPr>
        </p:nvSpPr>
        <p:spPr>
          <a:xfrm>
            <a:off x="415213" y="549310"/>
            <a:ext cx="9144000" cy="1684198"/>
          </a:xfrm>
          <a:prstGeom prst="rect">
            <a:avLst/>
          </a:prstGeom>
          <a:noFill/>
          <a:ln>
            <a:noFill/>
          </a:ln>
        </p:spPr>
        <p:txBody>
          <a:bodyPr anchorCtr="0" anchor="b" bIns="91425" lIns="91425" spcFirstLastPara="1" rIns="91425" wrap="square" tIns="91425">
            <a:noAutofit/>
          </a:bodyPr>
          <a:lstStyle/>
          <a:p>
            <a:pPr indent="0" lvl="0" marL="0" marR="0" rtl="0" algn="l">
              <a:lnSpc>
                <a:spcPct val="100000"/>
              </a:lnSpc>
              <a:spcBef>
                <a:spcPts val="0"/>
              </a:spcBef>
              <a:spcAft>
                <a:spcPts val="0"/>
              </a:spcAft>
              <a:buClr>
                <a:schemeClr val="dk2"/>
              </a:buClr>
              <a:buSzPts val="1200"/>
              <a:buFont typeface="Arial"/>
              <a:buNone/>
            </a:pPr>
            <a:r>
              <a:rPr b="1" i="0" lang="fr-FR" sz="4800" u="none" cap="none" strike="noStrike">
                <a:latin typeface="Arial"/>
                <a:ea typeface="Arial"/>
                <a:cs typeface="Arial"/>
                <a:sym typeface="Arial"/>
              </a:rPr>
              <a:t>Jour 1</a:t>
            </a:r>
            <a:endParaRPr/>
          </a:p>
          <a:p>
            <a:pPr indent="0" lvl="0" marL="0" marR="0" rtl="0" algn="l">
              <a:lnSpc>
                <a:spcPct val="100000"/>
              </a:lnSpc>
              <a:spcBef>
                <a:spcPts val="0"/>
              </a:spcBef>
              <a:spcAft>
                <a:spcPts val="0"/>
              </a:spcAft>
              <a:buClr>
                <a:schemeClr val="dk2"/>
              </a:buClr>
              <a:buSzPts val="900"/>
              <a:buFont typeface="Arial"/>
              <a:buNone/>
            </a:pPr>
            <a:r>
              <a:rPr b="1" i="0" lang="fr-FR" sz="3600" u="none" cap="none" strike="noStrike">
                <a:latin typeface="Arial"/>
                <a:ea typeface="Arial"/>
                <a:cs typeface="Arial"/>
                <a:sym typeface="Arial"/>
              </a:rPr>
              <a:t>Le rôle et les responsabilités du </a:t>
            </a:r>
            <a:br>
              <a:rPr b="1" i="0" lang="fr-FR" sz="3600" u="none" cap="none" strike="noStrike">
                <a:latin typeface="Arial"/>
                <a:ea typeface="Arial"/>
                <a:cs typeface="Arial"/>
                <a:sym typeface="Arial"/>
              </a:rPr>
            </a:br>
            <a:r>
              <a:rPr b="1" i="0" lang="fr-FR" sz="3600" u="none" cap="none" strike="noStrike">
                <a:latin typeface="Arial"/>
                <a:ea typeface="Arial"/>
                <a:cs typeface="Arial"/>
                <a:sym typeface="Arial"/>
              </a:rPr>
              <a:t>Coach Pair</a:t>
            </a:r>
            <a:endParaRPr/>
          </a:p>
        </p:txBody>
      </p:sp>
      <p:sp>
        <p:nvSpPr>
          <p:cNvPr id="162" name="Google Shape;162;p9"/>
          <p:cNvSpPr txBox="1"/>
          <p:nvPr>
            <p:ph idx="1" type="subTitle"/>
          </p:nvPr>
        </p:nvSpPr>
        <p:spPr>
          <a:xfrm>
            <a:off x="415213" y="2787886"/>
            <a:ext cx="9070200" cy="712499"/>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chemeClr val="lt2"/>
              </a:buClr>
              <a:buSzPts val="600"/>
              <a:buFont typeface="Arial"/>
              <a:buNone/>
            </a:pPr>
            <a:r>
              <a:rPr b="1" i="0" lang="fr-FR" sz="2400" u="none" cap="none" strike="noStrike">
                <a:latin typeface="Arial"/>
                <a:ea typeface="Arial"/>
                <a:cs typeface="Arial"/>
                <a:sym typeface="Arial"/>
              </a:rPr>
              <a:t>Séance 2 : Communication de soutien</a:t>
            </a:r>
            <a:endParaRPr/>
          </a:p>
        </p:txBody>
      </p:sp>
      <p:sp>
        <p:nvSpPr>
          <p:cNvPr id="163" name="Google Shape;163;p9"/>
          <p:cNvSpPr txBox="1"/>
          <p:nvPr>
            <p:ph idx="12" type="sldNum"/>
          </p:nvPr>
        </p:nvSpPr>
        <p:spPr>
          <a:xfrm>
            <a:off x="6841998" y="4869656"/>
            <a:ext cx="2057400" cy="273844"/>
          </a:xfrm>
          <a:prstGeom prst="rect">
            <a:avLst/>
          </a:prstGeom>
          <a:noFill/>
          <a:ln>
            <a:noFill/>
          </a:ln>
        </p:spPr>
        <p:txBody>
          <a:bodyPr anchorCtr="0" anchor="ctr" bIns="91425" lIns="91425" spcFirstLastPara="1" rIns="91425" wrap="square" tIns="91425">
            <a:noAutofit/>
          </a:bodyPr>
          <a:lstStyle/>
          <a:p>
            <a:pPr indent="0" lvl="0" marL="0" marR="0" rtl="0" algn="r">
              <a:lnSpc>
                <a:spcPct val="100000"/>
              </a:lnSpc>
              <a:spcBef>
                <a:spcPts val="0"/>
              </a:spcBef>
              <a:spcAft>
                <a:spcPts val="0"/>
              </a:spcAft>
              <a:buClr>
                <a:schemeClr val="dk2"/>
              </a:buClr>
              <a:buSzPts val="325"/>
              <a:buFont typeface="Arial"/>
              <a:buNone/>
            </a:pPr>
            <a:fld id="{00000000-1234-1234-1234-123412341234}" type="slidenum">
              <a:rPr b="1" i="0" lang="fr-FR" sz="1300" u="none" cap="none" strike="noStrike">
                <a:solidFill>
                  <a:schemeClr val="lt1"/>
                </a:solidFill>
                <a:latin typeface="Arial"/>
                <a:ea typeface="Arial"/>
                <a:cs typeface="Arial"/>
                <a:sym typeface="Arial"/>
              </a:rPr>
              <a:t>‹#›</a:t>
            </a:fld>
            <a:endParaRPr b="1" i="0" sz="1300" u="none" cap="none" strike="noStrike">
              <a:solidFill>
                <a:schemeClr val="lt1"/>
              </a:solidFill>
              <a:latin typeface="Arial"/>
              <a:ea typeface="Arial"/>
              <a:cs typeface="Arial"/>
              <a:sym typeface="Arial"/>
            </a:endParaRPr>
          </a:p>
        </p:txBody>
      </p:sp>
    </p:spTree>
  </p:cSld>
  <p:clrMapOvr>
    <a:masterClrMapping/>
  </p:clrMapOvr>
  <p:transition spd="slow">
    <p:fade/>
  </p:transition>
</p:sld>
</file>

<file path=ppt/theme/theme1.xml><?xml version="1.0" encoding="utf-8"?>
<a:theme xmlns:a="http://schemas.openxmlformats.org/drawingml/2006/main" xmlns:r="http://schemas.openxmlformats.org/officeDocument/2006/relationships" name="Thème du bureau">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ème personnalisé">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BIENFAIT, Nathalie</dc:creator>
</cp:coreProperties>
</file>